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embeddedFontLst>
    <p:embeddedFont>
      <p:font typeface="Overpass" panose="020B0604020202020204" charset="0"/>
      <p:regular r:id="rId1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76" d="100"/>
          <a:sy n="76" d="100"/>
        </p:scale>
        <p:origin x="331"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08846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252222">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690563"/>
            <a:ext cx="7468553" cy="3886200"/>
          </a:xfrm>
          <a:prstGeom prst="rect">
            <a:avLst/>
          </a:prstGeom>
          <a:noFill/>
          <a:ln/>
        </p:spPr>
        <p:txBody>
          <a:bodyPr wrap="square" lIns="0" tIns="0" rIns="0" bIns="0" rtlCol="0" anchor="t"/>
          <a:lstStyle/>
          <a:p>
            <a:pPr marL="0" indent="0">
              <a:lnSpc>
                <a:spcPts val="7650"/>
              </a:lnSpc>
              <a:buNone/>
            </a:pPr>
            <a:r>
              <a:rPr lang="en-US" sz="6100" b="1" kern="0" spc="-184" dirty="0">
                <a:solidFill>
                  <a:srgbClr val="FFFFFF"/>
                </a:solidFill>
                <a:latin typeface="Overpass" pitchFamily="34" charset="0"/>
                <a:ea typeface="Overpass" pitchFamily="34" charset="-122"/>
                <a:cs typeface="Overpass" pitchFamily="34" charset="-120"/>
              </a:rPr>
              <a:t>Static and Dynamic Analysis: A Comprehensive Overview</a:t>
            </a:r>
            <a:endParaRPr lang="en-US" sz="6100" dirty="0"/>
          </a:p>
        </p:txBody>
      </p:sp>
      <p:sp>
        <p:nvSpPr>
          <p:cNvPr id="4" name="Text 1"/>
          <p:cNvSpPr/>
          <p:nvPr/>
        </p:nvSpPr>
        <p:spPr>
          <a:xfrm>
            <a:off x="6324124" y="4935736"/>
            <a:ext cx="7468553" cy="1915120"/>
          </a:xfrm>
          <a:prstGeom prst="rect">
            <a:avLst/>
          </a:prstGeom>
          <a:noFill/>
          <a:ln/>
        </p:spPr>
        <p:txBody>
          <a:bodyPr wrap="square" lIns="0" tIns="0" rIns="0" bIns="0" rtlCol="0" anchor="t"/>
          <a:lstStyle/>
          <a:p>
            <a:pPr marL="0" indent="0">
              <a:lnSpc>
                <a:spcPts val="3000"/>
              </a:lnSpc>
              <a:buNone/>
            </a:pPr>
            <a:r>
              <a:rPr lang="en-US" sz="1850" dirty="0">
                <a:solidFill>
                  <a:srgbClr val="E5E0DF"/>
                </a:solidFill>
                <a:latin typeface="Overpass" pitchFamily="34" charset="0"/>
                <a:ea typeface="Overpass" pitchFamily="34" charset="-122"/>
                <a:cs typeface="Overpass" pitchFamily="34" charset="-120"/>
              </a:rPr>
              <a:t>Static and dynamic analysis are crucial tools in software development, helping identify defects and vulnerabilities before they cause problems. This presentation will delve into the intricacies of each analysis method, highlighting their benefits, limitations, and how they can be combined for optimal results.</a:t>
            </a:r>
            <a:endParaRPr lang="en-US" sz="1850" dirty="0"/>
          </a:p>
        </p:txBody>
      </p:sp>
      <p:sp>
        <p:nvSpPr>
          <p:cNvPr id="5" name="Shape 2"/>
          <p:cNvSpPr/>
          <p:nvPr/>
        </p:nvSpPr>
        <p:spPr>
          <a:xfrm>
            <a:off x="6324124" y="7137916"/>
            <a:ext cx="382905" cy="382905"/>
          </a:xfrm>
          <a:prstGeom prst="roundRect">
            <a:avLst>
              <a:gd name="adj" fmla="val 23878209"/>
            </a:avLst>
          </a:prstGeom>
          <a:noFill/>
          <a:ln w="7620">
            <a:solidFill>
              <a:srgbClr val="FFFFFF"/>
            </a:solidFill>
            <a:prstDash val="solid"/>
          </a:ln>
        </p:spPr>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54472" y="906423"/>
            <a:ext cx="7031593" cy="645438"/>
          </a:xfrm>
          <a:prstGeom prst="rect">
            <a:avLst/>
          </a:prstGeom>
          <a:noFill/>
          <a:ln/>
        </p:spPr>
        <p:txBody>
          <a:bodyPr wrap="none" lIns="0" tIns="0" rIns="0" bIns="0" rtlCol="0" anchor="t"/>
          <a:lstStyle/>
          <a:p>
            <a:pPr marL="0" indent="0">
              <a:lnSpc>
                <a:spcPts val="5050"/>
              </a:lnSpc>
              <a:buNone/>
            </a:pPr>
            <a:r>
              <a:rPr lang="en-US" sz="4050" b="1" kern="0" spc="-122" dirty="0">
                <a:solidFill>
                  <a:srgbClr val="FFFFFF"/>
                </a:solidFill>
                <a:latin typeface="Overpass" pitchFamily="34" charset="0"/>
                <a:ea typeface="Overpass" pitchFamily="34" charset="-122"/>
                <a:cs typeface="Overpass" pitchFamily="34" charset="-120"/>
              </a:rPr>
              <a:t>Conclusion and Key Takeaways</a:t>
            </a:r>
            <a:endParaRPr lang="en-US" sz="4050" dirty="0"/>
          </a:p>
        </p:txBody>
      </p:sp>
      <p:sp>
        <p:nvSpPr>
          <p:cNvPr id="4" name="Text 1"/>
          <p:cNvSpPr/>
          <p:nvPr/>
        </p:nvSpPr>
        <p:spPr>
          <a:xfrm>
            <a:off x="6254472" y="1880949"/>
            <a:ext cx="7607856" cy="1052989"/>
          </a:xfrm>
          <a:prstGeom prst="rect">
            <a:avLst/>
          </a:prstGeom>
          <a:noFill/>
          <a:ln/>
        </p:spPr>
        <p:txBody>
          <a:bodyPr wrap="square" lIns="0" tIns="0" rIns="0" bIns="0" rtlCol="0" anchor="t"/>
          <a:lstStyle/>
          <a:p>
            <a:pPr marL="0" indent="0">
              <a:lnSpc>
                <a:spcPts val="2750"/>
              </a:lnSpc>
              <a:buNone/>
            </a:pPr>
            <a:r>
              <a:rPr lang="en-US" sz="1700" dirty="0">
                <a:solidFill>
                  <a:srgbClr val="E5E0DF"/>
                </a:solidFill>
                <a:latin typeface="Overpass" pitchFamily="34" charset="0"/>
                <a:ea typeface="Overpass" pitchFamily="34" charset="-122"/>
                <a:cs typeface="Overpass" pitchFamily="34" charset="-120"/>
              </a:rPr>
              <a:t>Static and dynamic analysis play vital roles in ensuring the quality, security, and performance of software. By combining these techniques, development teams can build robust and secure applications.</a:t>
            </a:r>
            <a:endParaRPr lang="en-US" sz="1700" dirty="0"/>
          </a:p>
        </p:txBody>
      </p:sp>
      <p:sp>
        <p:nvSpPr>
          <p:cNvPr id="5" name="Shape 2"/>
          <p:cNvSpPr/>
          <p:nvPr/>
        </p:nvSpPr>
        <p:spPr>
          <a:xfrm>
            <a:off x="6254472" y="3180755"/>
            <a:ext cx="3694271" cy="2312432"/>
          </a:xfrm>
          <a:prstGeom prst="roundRect">
            <a:avLst>
              <a:gd name="adj" fmla="val 3986"/>
            </a:avLst>
          </a:prstGeom>
          <a:solidFill>
            <a:srgbClr val="7E023C"/>
          </a:solidFill>
          <a:ln w="7620">
            <a:solidFill>
              <a:srgbClr val="971B55"/>
            </a:solidFill>
            <a:prstDash val="solid"/>
          </a:ln>
        </p:spPr>
      </p:sp>
      <p:sp>
        <p:nvSpPr>
          <p:cNvPr id="6" name="Text 3"/>
          <p:cNvSpPr/>
          <p:nvPr/>
        </p:nvSpPr>
        <p:spPr>
          <a:xfrm>
            <a:off x="6481524" y="3407807"/>
            <a:ext cx="2581870" cy="322778"/>
          </a:xfrm>
          <a:prstGeom prst="rect">
            <a:avLst/>
          </a:prstGeom>
          <a:noFill/>
          <a:ln/>
        </p:spPr>
        <p:txBody>
          <a:bodyPr wrap="none" lIns="0" tIns="0" rIns="0" bIns="0" rtlCol="0" anchor="t"/>
          <a:lstStyle/>
          <a:p>
            <a:pPr marL="0" indent="0">
              <a:lnSpc>
                <a:spcPts val="2500"/>
              </a:lnSpc>
              <a:buNone/>
            </a:pPr>
            <a:r>
              <a:rPr lang="en-US" sz="2000" b="1" kern="0" spc="-61" dirty="0">
                <a:solidFill>
                  <a:srgbClr val="E5E0DF"/>
                </a:solidFill>
                <a:latin typeface="Overpass" pitchFamily="34" charset="0"/>
                <a:ea typeface="Overpass" pitchFamily="34" charset="-122"/>
                <a:cs typeface="Overpass" pitchFamily="34" charset="-120"/>
              </a:rPr>
              <a:t>Early Detection</a:t>
            </a:r>
            <a:endParaRPr lang="en-US" sz="2000" dirty="0"/>
          </a:p>
        </p:txBody>
      </p:sp>
      <p:sp>
        <p:nvSpPr>
          <p:cNvPr id="7" name="Text 4"/>
          <p:cNvSpPr/>
          <p:nvPr/>
        </p:nvSpPr>
        <p:spPr>
          <a:xfrm>
            <a:off x="6481524" y="3862149"/>
            <a:ext cx="3240167" cy="1052989"/>
          </a:xfrm>
          <a:prstGeom prst="rect">
            <a:avLst/>
          </a:prstGeom>
          <a:noFill/>
          <a:ln/>
        </p:spPr>
        <p:txBody>
          <a:bodyPr wrap="square" lIns="0" tIns="0" rIns="0" bIns="0" rtlCol="0" anchor="t"/>
          <a:lstStyle/>
          <a:p>
            <a:pPr marL="0" indent="0">
              <a:lnSpc>
                <a:spcPts val="2750"/>
              </a:lnSpc>
              <a:buNone/>
            </a:pPr>
            <a:r>
              <a:rPr lang="en-US" sz="1700" dirty="0">
                <a:solidFill>
                  <a:srgbClr val="E5E0DF"/>
                </a:solidFill>
                <a:latin typeface="Overpass" pitchFamily="34" charset="0"/>
                <a:ea typeface="Overpass" pitchFamily="34" charset="-122"/>
                <a:cs typeface="Overpass" pitchFamily="34" charset="-120"/>
              </a:rPr>
              <a:t>Static analysis is key for early detection of bugs and security vulnerabilities.</a:t>
            </a:r>
            <a:endParaRPr lang="en-US" sz="1700" dirty="0"/>
          </a:p>
        </p:txBody>
      </p:sp>
      <p:sp>
        <p:nvSpPr>
          <p:cNvPr id="8" name="Shape 5"/>
          <p:cNvSpPr/>
          <p:nvPr/>
        </p:nvSpPr>
        <p:spPr>
          <a:xfrm>
            <a:off x="10168176" y="3180755"/>
            <a:ext cx="3694271" cy="2312432"/>
          </a:xfrm>
          <a:prstGeom prst="roundRect">
            <a:avLst>
              <a:gd name="adj" fmla="val 3986"/>
            </a:avLst>
          </a:prstGeom>
          <a:solidFill>
            <a:srgbClr val="7E023C"/>
          </a:solidFill>
          <a:ln w="7620">
            <a:solidFill>
              <a:srgbClr val="971B55"/>
            </a:solidFill>
            <a:prstDash val="solid"/>
          </a:ln>
        </p:spPr>
      </p:sp>
      <p:sp>
        <p:nvSpPr>
          <p:cNvPr id="9" name="Text 6"/>
          <p:cNvSpPr/>
          <p:nvPr/>
        </p:nvSpPr>
        <p:spPr>
          <a:xfrm>
            <a:off x="10395228" y="3407807"/>
            <a:ext cx="2581870" cy="322778"/>
          </a:xfrm>
          <a:prstGeom prst="rect">
            <a:avLst/>
          </a:prstGeom>
          <a:noFill/>
          <a:ln/>
        </p:spPr>
        <p:txBody>
          <a:bodyPr wrap="none" lIns="0" tIns="0" rIns="0" bIns="0" rtlCol="0" anchor="t"/>
          <a:lstStyle/>
          <a:p>
            <a:pPr marL="0" indent="0">
              <a:lnSpc>
                <a:spcPts val="2500"/>
              </a:lnSpc>
              <a:buNone/>
            </a:pPr>
            <a:r>
              <a:rPr lang="en-US" sz="2000" b="1" kern="0" spc="-61" dirty="0">
                <a:solidFill>
                  <a:srgbClr val="E5E0DF"/>
                </a:solidFill>
                <a:latin typeface="Overpass" pitchFamily="34" charset="0"/>
                <a:ea typeface="Overpass" pitchFamily="34" charset="-122"/>
                <a:cs typeface="Overpass" pitchFamily="34" charset="-120"/>
              </a:rPr>
              <a:t>Runtime Behavior</a:t>
            </a:r>
            <a:endParaRPr lang="en-US" sz="2000" dirty="0"/>
          </a:p>
        </p:txBody>
      </p:sp>
      <p:sp>
        <p:nvSpPr>
          <p:cNvPr id="10" name="Text 7"/>
          <p:cNvSpPr/>
          <p:nvPr/>
        </p:nvSpPr>
        <p:spPr>
          <a:xfrm>
            <a:off x="10395228" y="3862149"/>
            <a:ext cx="3240167" cy="1403985"/>
          </a:xfrm>
          <a:prstGeom prst="rect">
            <a:avLst/>
          </a:prstGeom>
          <a:noFill/>
          <a:ln/>
        </p:spPr>
        <p:txBody>
          <a:bodyPr wrap="square" lIns="0" tIns="0" rIns="0" bIns="0" rtlCol="0" anchor="t"/>
          <a:lstStyle/>
          <a:p>
            <a:pPr marL="0" indent="0">
              <a:lnSpc>
                <a:spcPts val="2750"/>
              </a:lnSpc>
              <a:buNone/>
            </a:pPr>
            <a:r>
              <a:rPr lang="en-US" sz="1700" dirty="0">
                <a:solidFill>
                  <a:srgbClr val="E5E0DF"/>
                </a:solidFill>
                <a:latin typeface="Overpass" pitchFamily="34" charset="0"/>
                <a:ea typeface="Overpass" pitchFamily="34" charset="-122"/>
                <a:cs typeface="Overpass" pitchFamily="34" charset="-120"/>
              </a:rPr>
              <a:t>Dynamic analysis provides insights into the program's runtime behavior, revealing potential issues.</a:t>
            </a:r>
            <a:endParaRPr lang="en-US" sz="1700" dirty="0"/>
          </a:p>
        </p:txBody>
      </p:sp>
      <p:sp>
        <p:nvSpPr>
          <p:cNvPr id="11" name="Shape 8"/>
          <p:cNvSpPr/>
          <p:nvPr/>
        </p:nvSpPr>
        <p:spPr>
          <a:xfrm>
            <a:off x="6254472" y="5712619"/>
            <a:ext cx="7607856" cy="1610439"/>
          </a:xfrm>
          <a:prstGeom prst="roundRect">
            <a:avLst>
              <a:gd name="adj" fmla="val 5724"/>
            </a:avLst>
          </a:prstGeom>
          <a:solidFill>
            <a:srgbClr val="7E023C"/>
          </a:solidFill>
          <a:ln w="7620">
            <a:solidFill>
              <a:srgbClr val="971B55"/>
            </a:solidFill>
            <a:prstDash val="solid"/>
          </a:ln>
        </p:spPr>
      </p:sp>
      <p:sp>
        <p:nvSpPr>
          <p:cNvPr id="12" name="Text 9"/>
          <p:cNvSpPr/>
          <p:nvPr/>
        </p:nvSpPr>
        <p:spPr>
          <a:xfrm>
            <a:off x="6481524" y="5939671"/>
            <a:ext cx="2911316" cy="322778"/>
          </a:xfrm>
          <a:prstGeom prst="rect">
            <a:avLst/>
          </a:prstGeom>
          <a:noFill/>
          <a:ln/>
        </p:spPr>
        <p:txBody>
          <a:bodyPr wrap="none" lIns="0" tIns="0" rIns="0" bIns="0" rtlCol="0" anchor="t"/>
          <a:lstStyle/>
          <a:p>
            <a:pPr marL="0" indent="0">
              <a:lnSpc>
                <a:spcPts val="2500"/>
              </a:lnSpc>
              <a:buNone/>
            </a:pPr>
            <a:r>
              <a:rPr lang="en-US" sz="2000" b="1" kern="0" spc="-61" dirty="0">
                <a:solidFill>
                  <a:srgbClr val="E5E0DF"/>
                </a:solidFill>
                <a:latin typeface="Overpass" pitchFamily="34" charset="0"/>
                <a:ea typeface="Overpass" pitchFamily="34" charset="-122"/>
                <a:cs typeface="Overpass" pitchFamily="34" charset="-120"/>
              </a:rPr>
              <a:t>Comprehensive Approach</a:t>
            </a:r>
            <a:endParaRPr lang="en-US" sz="2000" dirty="0"/>
          </a:p>
        </p:txBody>
      </p:sp>
      <p:sp>
        <p:nvSpPr>
          <p:cNvPr id="13" name="Text 10"/>
          <p:cNvSpPr/>
          <p:nvPr/>
        </p:nvSpPr>
        <p:spPr>
          <a:xfrm>
            <a:off x="6481524" y="6394013"/>
            <a:ext cx="7153751" cy="701993"/>
          </a:xfrm>
          <a:prstGeom prst="rect">
            <a:avLst/>
          </a:prstGeom>
          <a:noFill/>
          <a:ln/>
        </p:spPr>
        <p:txBody>
          <a:bodyPr wrap="square" lIns="0" tIns="0" rIns="0" bIns="0" rtlCol="0" anchor="t"/>
          <a:lstStyle/>
          <a:p>
            <a:pPr marL="0" indent="0">
              <a:lnSpc>
                <a:spcPts val="2750"/>
              </a:lnSpc>
              <a:buNone/>
            </a:pPr>
            <a:r>
              <a:rPr lang="en-US" sz="1700" dirty="0">
                <a:solidFill>
                  <a:srgbClr val="E5E0DF"/>
                </a:solidFill>
                <a:latin typeface="Overpass" pitchFamily="34" charset="0"/>
                <a:ea typeface="Overpass" pitchFamily="34" charset="-122"/>
                <a:cs typeface="Overpass" pitchFamily="34" charset="-120"/>
              </a:rPr>
              <a:t>Combining static and dynamic analysis offers a comprehensive and effective approach to software development.</a:t>
            </a:r>
            <a:endParaRPr lang="en-US" sz="17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3409" y="659011"/>
            <a:ext cx="5820608" cy="703302"/>
          </a:xfrm>
          <a:prstGeom prst="rect">
            <a:avLst/>
          </a:prstGeom>
          <a:noFill/>
          <a:ln/>
        </p:spPr>
        <p:txBody>
          <a:bodyPr wrap="none" lIns="0" tIns="0" rIns="0" bIns="0" rtlCol="0" anchor="t"/>
          <a:lstStyle/>
          <a:p>
            <a:pPr marL="0" indent="0">
              <a:lnSpc>
                <a:spcPts val="5500"/>
              </a:lnSpc>
              <a:buNone/>
            </a:pPr>
            <a:r>
              <a:rPr lang="en-US" sz="4400" b="1" kern="0" spc="-133" dirty="0">
                <a:solidFill>
                  <a:srgbClr val="FFFFFF"/>
                </a:solidFill>
                <a:latin typeface="Overpass" pitchFamily="34" charset="0"/>
                <a:ea typeface="Overpass" pitchFamily="34" charset="-122"/>
                <a:cs typeface="Overpass" pitchFamily="34" charset="-120"/>
              </a:rPr>
              <a:t>What is Static Analysis?</a:t>
            </a:r>
            <a:endParaRPr lang="en-US" sz="4400" dirty="0"/>
          </a:p>
        </p:txBody>
      </p:sp>
      <p:sp>
        <p:nvSpPr>
          <p:cNvPr id="4" name="Text 1"/>
          <p:cNvSpPr/>
          <p:nvPr/>
        </p:nvSpPr>
        <p:spPr>
          <a:xfrm>
            <a:off x="6323409" y="1721048"/>
            <a:ext cx="7469981" cy="1530668"/>
          </a:xfrm>
          <a:prstGeom prst="rect">
            <a:avLst/>
          </a:prstGeom>
          <a:noFill/>
          <a:ln/>
        </p:spPr>
        <p:txBody>
          <a:bodyPr wrap="square" lIns="0" tIns="0" rIns="0" bIns="0" rtlCol="0" anchor="t"/>
          <a:lstStyle/>
          <a:p>
            <a:pPr marL="0" indent="0">
              <a:lnSpc>
                <a:spcPts val="3000"/>
              </a:lnSpc>
              <a:buNone/>
            </a:pPr>
            <a:r>
              <a:rPr lang="en-US" sz="1850" dirty="0">
                <a:solidFill>
                  <a:srgbClr val="E5E0DF"/>
                </a:solidFill>
                <a:latin typeface="Overpass" pitchFamily="34" charset="0"/>
                <a:ea typeface="Overpass" pitchFamily="34" charset="-122"/>
                <a:cs typeface="Overpass" pitchFamily="34" charset="-120"/>
              </a:rPr>
              <a:t>Static analysis is a method of examining software code without executing it. It involves analyzing the source code to detect potential issues, such as bugs, security vulnerabilities, and code quality problems.</a:t>
            </a:r>
            <a:endParaRPr lang="en-US" sz="1850" dirty="0"/>
          </a:p>
        </p:txBody>
      </p:sp>
      <p:sp>
        <p:nvSpPr>
          <p:cNvPr id="5" name="Shape 2"/>
          <p:cNvSpPr/>
          <p:nvPr/>
        </p:nvSpPr>
        <p:spPr>
          <a:xfrm>
            <a:off x="6323409" y="3520678"/>
            <a:ext cx="3615452" cy="4049792"/>
          </a:xfrm>
          <a:prstGeom prst="roundRect">
            <a:avLst>
              <a:gd name="adj" fmla="val 2778"/>
            </a:avLst>
          </a:prstGeom>
          <a:solidFill>
            <a:srgbClr val="7E023C"/>
          </a:solidFill>
          <a:ln w="7620">
            <a:solidFill>
              <a:srgbClr val="971B55"/>
            </a:solidFill>
            <a:prstDash val="solid"/>
          </a:ln>
        </p:spPr>
      </p:sp>
      <p:sp>
        <p:nvSpPr>
          <p:cNvPr id="6" name="Text 3"/>
          <p:cNvSpPr/>
          <p:nvPr/>
        </p:nvSpPr>
        <p:spPr>
          <a:xfrm>
            <a:off x="6570107" y="3767376"/>
            <a:ext cx="2813566" cy="351592"/>
          </a:xfrm>
          <a:prstGeom prst="rect">
            <a:avLst/>
          </a:prstGeom>
          <a:noFill/>
          <a:ln/>
        </p:spPr>
        <p:txBody>
          <a:bodyPr wrap="none" lIns="0" tIns="0" rIns="0" bIns="0" rtlCol="0" anchor="t"/>
          <a:lstStyle/>
          <a:p>
            <a:pPr marL="0" indent="0">
              <a:lnSpc>
                <a:spcPts val="2750"/>
              </a:lnSpc>
              <a:buNone/>
            </a:pPr>
            <a:r>
              <a:rPr lang="en-US" sz="2200" b="1" kern="0" spc="-66" dirty="0">
                <a:solidFill>
                  <a:srgbClr val="E5E0DF"/>
                </a:solidFill>
                <a:latin typeface="Overpass" pitchFamily="34" charset="0"/>
                <a:ea typeface="Overpass" pitchFamily="34" charset="-122"/>
                <a:cs typeface="Overpass" pitchFamily="34" charset="-120"/>
              </a:rPr>
              <a:t>Code Review</a:t>
            </a:r>
            <a:endParaRPr lang="en-US" sz="2200" dirty="0"/>
          </a:p>
        </p:txBody>
      </p:sp>
      <p:sp>
        <p:nvSpPr>
          <p:cNvPr id="7" name="Text 4"/>
          <p:cNvSpPr/>
          <p:nvPr/>
        </p:nvSpPr>
        <p:spPr>
          <a:xfrm>
            <a:off x="6570107" y="4262438"/>
            <a:ext cx="3122057" cy="3061335"/>
          </a:xfrm>
          <a:prstGeom prst="rect">
            <a:avLst/>
          </a:prstGeom>
          <a:noFill/>
          <a:ln/>
        </p:spPr>
        <p:txBody>
          <a:bodyPr wrap="square" lIns="0" tIns="0" rIns="0" bIns="0" rtlCol="0" anchor="t"/>
          <a:lstStyle/>
          <a:p>
            <a:pPr marL="0" indent="0">
              <a:lnSpc>
                <a:spcPts val="3000"/>
              </a:lnSpc>
              <a:buNone/>
            </a:pPr>
            <a:r>
              <a:rPr lang="en-US" sz="1850" dirty="0">
                <a:solidFill>
                  <a:srgbClr val="E5E0DF"/>
                </a:solidFill>
                <a:latin typeface="Overpass" pitchFamily="34" charset="0"/>
                <a:ea typeface="Overpass" pitchFamily="34" charset="-122"/>
                <a:cs typeface="Overpass" pitchFamily="34" charset="-120"/>
              </a:rPr>
              <a:t>This involves manually examining the code for potential problems. It is a time-consuming process, but it can be very effective in identifying complex issues that may not be caught by automated tools.</a:t>
            </a:r>
            <a:endParaRPr lang="en-US" sz="1850" dirty="0"/>
          </a:p>
        </p:txBody>
      </p:sp>
      <p:sp>
        <p:nvSpPr>
          <p:cNvPr id="8" name="Shape 5"/>
          <p:cNvSpPr/>
          <p:nvPr/>
        </p:nvSpPr>
        <p:spPr>
          <a:xfrm>
            <a:off x="10177939" y="3520678"/>
            <a:ext cx="3615452" cy="4049792"/>
          </a:xfrm>
          <a:prstGeom prst="roundRect">
            <a:avLst>
              <a:gd name="adj" fmla="val 2778"/>
            </a:avLst>
          </a:prstGeom>
          <a:solidFill>
            <a:srgbClr val="7E023C"/>
          </a:solidFill>
          <a:ln w="7620">
            <a:solidFill>
              <a:srgbClr val="971B55"/>
            </a:solidFill>
            <a:prstDash val="solid"/>
          </a:ln>
        </p:spPr>
      </p:sp>
      <p:sp>
        <p:nvSpPr>
          <p:cNvPr id="9" name="Text 6"/>
          <p:cNvSpPr/>
          <p:nvPr/>
        </p:nvSpPr>
        <p:spPr>
          <a:xfrm>
            <a:off x="10424636" y="3767376"/>
            <a:ext cx="2813566" cy="351592"/>
          </a:xfrm>
          <a:prstGeom prst="rect">
            <a:avLst/>
          </a:prstGeom>
          <a:noFill/>
          <a:ln/>
        </p:spPr>
        <p:txBody>
          <a:bodyPr wrap="none" lIns="0" tIns="0" rIns="0" bIns="0" rtlCol="0" anchor="t"/>
          <a:lstStyle/>
          <a:p>
            <a:pPr marL="0" indent="0">
              <a:lnSpc>
                <a:spcPts val="2750"/>
              </a:lnSpc>
              <a:buNone/>
            </a:pPr>
            <a:r>
              <a:rPr lang="en-US" sz="2200" b="1" kern="0" spc="-66" dirty="0">
                <a:solidFill>
                  <a:srgbClr val="E5E0DF"/>
                </a:solidFill>
                <a:latin typeface="Overpass" pitchFamily="34" charset="0"/>
                <a:ea typeface="Overpass" pitchFamily="34" charset="-122"/>
                <a:cs typeface="Overpass" pitchFamily="34" charset="-120"/>
              </a:rPr>
              <a:t>Automated Tools</a:t>
            </a:r>
            <a:endParaRPr lang="en-US" sz="2200" dirty="0"/>
          </a:p>
        </p:txBody>
      </p:sp>
      <p:sp>
        <p:nvSpPr>
          <p:cNvPr id="10" name="Text 7"/>
          <p:cNvSpPr/>
          <p:nvPr/>
        </p:nvSpPr>
        <p:spPr>
          <a:xfrm>
            <a:off x="10424636" y="4262438"/>
            <a:ext cx="3122057" cy="3061335"/>
          </a:xfrm>
          <a:prstGeom prst="rect">
            <a:avLst/>
          </a:prstGeom>
          <a:noFill/>
          <a:ln/>
        </p:spPr>
        <p:txBody>
          <a:bodyPr wrap="square" lIns="0" tIns="0" rIns="0" bIns="0" rtlCol="0" anchor="t"/>
          <a:lstStyle/>
          <a:p>
            <a:pPr marL="0" indent="0">
              <a:lnSpc>
                <a:spcPts val="3000"/>
              </a:lnSpc>
              <a:buNone/>
            </a:pPr>
            <a:r>
              <a:rPr lang="en-US" sz="1850" dirty="0">
                <a:solidFill>
                  <a:srgbClr val="E5E0DF"/>
                </a:solidFill>
                <a:latin typeface="Overpass" pitchFamily="34" charset="0"/>
                <a:ea typeface="Overpass" pitchFamily="34" charset="-122"/>
                <a:cs typeface="Overpass" pitchFamily="34" charset="-120"/>
              </a:rPr>
              <a:t>These tools can automatically analyze large amounts of code, providing a quick and efficient way to identify potential problems. They can often detect a wide range of issues that may not be obvious to human eyes.</a:t>
            </a:r>
            <a:endParaRPr lang="en-US" sz="18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439948"/>
          </a:xfrm>
          <a:prstGeom prst="rect">
            <a:avLst/>
          </a:prstGeom>
        </p:spPr>
      </p:pic>
      <p:sp>
        <p:nvSpPr>
          <p:cNvPr id="3" name="Text 0"/>
          <p:cNvSpPr/>
          <p:nvPr/>
        </p:nvSpPr>
        <p:spPr>
          <a:xfrm>
            <a:off x="683181" y="2977634"/>
            <a:ext cx="5254943" cy="574119"/>
          </a:xfrm>
          <a:prstGeom prst="rect">
            <a:avLst/>
          </a:prstGeom>
          <a:noFill/>
          <a:ln/>
        </p:spPr>
        <p:txBody>
          <a:bodyPr wrap="none" lIns="0" tIns="0" rIns="0" bIns="0" rtlCol="0" anchor="t"/>
          <a:lstStyle/>
          <a:p>
            <a:pPr marL="0" indent="0">
              <a:lnSpc>
                <a:spcPts val="4500"/>
              </a:lnSpc>
              <a:buNone/>
            </a:pPr>
            <a:r>
              <a:rPr lang="en-US" sz="3600" b="1" kern="0" spc="-108" dirty="0">
                <a:solidFill>
                  <a:srgbClr val="FFFFFF"/>
                </a:solidFill>
                <a:latin typeface="Overpass" pitchFamily="34" charset="0"/>
                <a:ea typeface="Overpass" pitchFamily="34" charset="-122"/>
                <a:cs typeface="Overpass" pitchFamily="34" charset="-120"/>
              </a:rPr>
              <a:t>Benefits of Static Analysis</a:t>
            </a:r>
            <a:endParaRPr lang="en-US" sz="3600" dirty="0"/>
          </a:p>
        </p:txBody>
      </p:sp>
      <p:sp>
        <p:nvSpPr>
          <p:cNvPr id="4" name="Text 1"/>
          <p:cNvSpPr/>
          <p:nvPr/>
        </p:nvSpPr>
        <p:spPr>
          <a:xfrm>
            <a:off x="683181" y="3844528"/>
            <a:ext cx="13264039" cy="312182"/>
          </a:xfrm>
          <a:prstGeom prst="rect">
            <a:avLst/>
          </a:prstGeom>
          <a:noFill/>
          <a:ln/>
        </p:spPr>
        <p:txBody>
          <a:bodyPr wrap="none" lIns="0" tIns="0" rIns="0" bIns="0" rtlCol="0" anchor="t"/>
          <a:lstStyle/>
          <a:p>
            <a:pPr marL="0" indent="0">
              <a:lnSpc>
                <a:spcPts val="2450"/>
              </a:lnSpc>
              <a:buNone/>
            </a:pPr>
            <a:r>
              <a:rPr lang="en-US" sz="1500" dirty="0">
                <a:solidFill>
                  <a:srgbClr val="E5E0DF"/>
                </a:solidFill>
                <a:latin typeface="Overpass" pitchFamily="34" charset="0"/>
                <a:ea typeface="Overpass" pitchFamily="34" charset="-122"/>
                <a:cs typeface="Overpass" pitchFamily="34" charset="-120"/>
              </a:rPr>
              <a:t>Static analysis offers numerous advantages for software development, ultimately leading to more robust and secure applications.</a:t>
            </a:r>
            <a:endParaRPr lang="en-US" sz="1500" dirty="0"/>
          </a:p>
        </p:txBody>
      </p:sp>
      <p:sp>
        <p:nvSpPr>
          <p:cNvPr id="5" name="Shape 2"/>
          <p:cNvSpPr/>
          <p:nvPr/>
        </p:nvSpPr>
        <p:spPr>
          <a:xfrm>
            <a:off x="683181" y="4595813"/>
            <a:ext cx="439103" cy="439102"/>
          </a:xfrm>
          <a:prstGeom prst="roundRect">
            <a:avLst>
              <a:gd name="adj" fmla="val 18671"/>
            </a:avLst>
          </a:prstGeom>
          <a:solidFill>
            <a:srgbClr val="7E023C"/>
          </a:solidFill>
          <a:ln w="7620">
            <a:solidFill>
              <a:srgbClr val="971B55"/>
            </a:solidFill>
            <a:prstDash val="solid"/>
          </a:ln>
        </p:spPr>
      </p:sp>
      <p:sp>
        <p:nvSpPr>
          <p:cNvPr id="6" name="Text 3"/>
          <p:cNvSpPr/>
          <p:nvPr/>
        </p:nvSpPr>
        <p:spPr>
          <a:xfrm>
            <a:off x="851654" y="4677489"/>
            <a:ext cx="102037" cy="275630"/>
          </a:xfrm>
          <a:prstGeom prst="rect">
            <a:avLst/>
          </a:prstGeom>
          <a:noFill/>
          <a:ln/>
        </p:spPr>
        <p:txBody>
          <a:bodyPr wrap="none" lIns="0" tIns="0" rIns="0" bIns="0" rtlCol="0" anchor="t"/>
          <a:lstStyle/>
          <a:p>
            <a:pPr marL="0" indent="0" algn="ctr">
              <a:lnSpc>
                <a:spcPts val="2150"/>
              </a:lnSpc>
              <a:buNone/>
            </a:pPr>
            <a:r>
              <a:rPr lang="en-US" sz="2150" b="1" kern="0" spc="-65" dirty="0">
                <a:solidFill>
                  <a:srgbClr val="E5E0DF"/>
                </a:solidFill>
                <a:latin typeface="Overpass" pitchFamily="34" charset="0"/>
                <a:ea typeface="Overpass" pitchFamily="34" charset="-122"/>
                <a:cs typeface="Overpass" pitchFamily="34" charset="-120"/>
              </a:rPr>
              <a:t>1</a:t>
            </a:r>
            <a:endParaRPr lang="en-US" sz="2150" dirty="0"/>
          </a:p>
        </p:txBody>
      </p:sp>
      <p:sp>
        <p:nvSpPr>
          <p:cNvPr id="7" name="Text 4"/>
          <p:cNvSpPr/>
          <p:nvPr/>
        </p:nvSpPr>
        <p:spPr>
          <a:xfrm>
            <a:off x="1317427" y="4595813"/>
            <a:ext cx="2296478" cy="287060"/>
          </a:xfrm>
          <a:prstGeom prst="rect">
            <a:avLst/>
          </a:prstGeom>
          <a:noFill/>
          <a:ln/>
        </p:spPr>
        <p:txBody>
          <a:bodyPr wrap="none" lIns="0" tIns="0" rIns="0" bIns="0" rtlCol="0" anchor="t"/>
          <a:lstStyle/>
          <a:p>
            <a:pPr marL="0" indent="0">
              <a:lnSpc>
                <a:spcPts val="2250"/>
              </a:lnSpc>
              <a:buNone/>
            </a:pPr>
            <a:r>
              <a:rPr lang="en-US" sz="1800" b="1" kern="0" spc="-54" dirty="0">
                <a:solidFill>
                  <a:srgbClr val="E5E0DF"/>
                </a:solidFill>
                <a:latin typeface="Overpass" pitchFamily="34" charset="0"/>
                <a:ea typeface="Overpass" pitchFamily="34" charset="-122"/>
                <a:cs typeface="Overpass" pitchFamily="34" charset="-120"/>
              </a:rPr>
              <a:t>Early Bug Detection</a:t>
            </a:r>
            <a:endParaRPr lang="en-US" sz="1800" dirty="0"/>
          </a:p>
        </p:txBody>
      </p:sp>
      <p:sp>
        <p:nvSpPr>
          <p:cNvPr id="8" name="Text 5"/>
          <p:cNvSpPr/>
          <p:nvPr/>
        </p:nvSpPr>
        <p:spPr>
          <a:xfrm>
            <a:off x="1317427" y="4999911"/>
            <a:ext cx="5900261" cy="624364"/>
          </a:xfrm>
          <a:prstGeom prst="rect">
            <a:avLst/>
          </a:prstGeom>
          <a:noFill/>
          <a:ln/>
        </p:spPr>
        <p:txBody>
          <a:bodyPr wrap="square" lIns="0" tIns="0" rIns="0" bIns="0" rtlCol="0" anchor="t"/>
          <a:lstStyle/>
          <a:p>
            <a:pPr marL="0" indent="0">
              <a:lnSpc>
                <a:spcPts val="2450"/>
              </a:lnSpc>
              <a:buNone/>
            </a:pPr>
            <a:r>
              <a:rPr lang="en-US" sz="1500" dirty="0">
                <a:solidFill>
                  <a:srgbClr val="E5E0DF"/>
                </a:solidFill>
                <a:latin typeface="Overpass" pitchFamily="34" charset="0"/>
                <a:ea typeface="Overpass" pitchFamily="34" charset="-122"/>
                <a:cs typeface="Overpass" pitchFamily="34" charset="-120"/>
              </a:rPr>
              <a:t>Static analysis identifies defects in the early stages, reducing the cost and time required to fix them later in the development cycle.</a:t>
            </a:r>
            <a:endParaRPr lang="en-US" sz="1500" dirty="0"/>
          </a:p>
        </p:txBody>
      </p:sp>
      <p:sp>
        <p:nvSpPr>
          <p:cNvPr id="9" name="Shape 6"/>
          <p:cNvSpPr/>
          <p:nvPr/>
        </p:nvSpPr>
        <p:spPr>
          <a:xfrm>
            <a:off x="7412831" y="4595813"/>
            <a:ext cx="439103" cy="439102"/>
          </a:xfrm>
          <a:prstGeom prst="roundRect">
            <a:avLst>
              <a:gd name="adj" fmla="val 18671"/>
            </a:avLst>
          </a:prstGeom>
          <a:solidFill>
            <a:srgbClr val="7E023C"/>
          </a:solidFill>
          <a:ln w="7620">
            <a:solidFill>
              <a:srgbClr val="971B55"/>
            </a:solidFill>
            <a:prstDash val="solid"/>
          </a:ln>
        </p:spPr>
      </p:sp>
      <p:sp>
        <p:nvSpPr>
          <p:cNvPr id="10" name="Text 7"/>
          <p:cNvSpPr/>
          <p:nvPr/>
        </p:nvSpPr>
        <p:spPr>
          <a:xfrm>
            <a:off x="7552253" y="4677489"/>
            <a:ext cx="160258" cy="275630"/>
          </a:xfrm>
          <a:prstGeom prst="rect">
            <a:avLst/>
          </a:prstGeom>
          <a:noFill/>
          <a:ln/>
        </p:spPr>
        <p:txBody>
          <a:bodyPr wrap="none" lIns="0" tIns="0" rIns="0" bIns="0" rtlCol="0" anchor="t"/>
          <a:lstStyle/>
          <a:p>
            <a:pPr marL="0" indent="0" algn="ctr">
              <a:lnSpc>
                <a:spcPts val="2150"/>
              </a:lnSpc>
              <a:buNone/>
            </a:pPr>
            <a:r>
              <a:rPr lang="en-US" sz="2150" b="1" kern="0" spc="-65" dirty="0">
                <a:solidFill>
                  <a:srgbClr val="E5E0DF"/>
                </a:solidFill>
                <a:latin typeface="Overpass" pitchFamily="34" charset="0"/>
                <a:ea typeface="Overpass" pitchFamily="34" charset="-122"/>
                <a:cs typeface="Overpass" pitchFamily="34" charset="-120"/>
              </a:rPr>
              <a:t>2</a:t>
            </a:r>
            <a:endParaRPr lang="en-US" sz="2150" dirty="0"/>
          </a:p>
        </p:txBody>
      </p:sp>
      <p:sp>
        <p:nvSpPr>
          <p:cNvPr id="11" name="Text 8"/>
          <p:cNvSpPr/>
          <p:nvPr/>
        </p:nvSpPr>
        <p:spPr>
          <a:xfrm>
            <a:off x="8047077" y="4595813"/>
            <a:ext cx="2296478" cy="287060"/>
          </a:xfrm>
          <a:prstGeom prst="rect">
            <a:avLst/>
          </a:prstGeom>
          <a:noFill/>
          <a:ln/>
        </p:spPr>
        <p:txBody>
          <a:bodyPr wrap="none" lIns="0" tIns="0" rIns="0" bIns="0" rtlCol="0" anchor="t"/>
          <a:lstStyle/>
          <a:p>
            <a:pPr marL="0" indent="0">
              <a:lnSpc>
                <a:spcPts val="2250"/>
              </a:lnSpc>
              <a:buNone/>
            </a:pPr>
            <a:r>
              <a:rPr lang="en-US" sz="1800" b="1" kern="0" spc="-54" dirty="0">
                <a:solidFill>
                  <a:srgbClr val="E5E0DF"/>
                </a:solidFill>
                <a:latin typeface="Overpass" pitchFamily="34" charset="0"/>
                <a:ea typeface="Overpass" pitchFamily="34" charset="-122"/>
                <a:cs typeface="Overpass" pitchFamily="34" charset="-120"/>
              </a:rPr>
              <a:t>Improved Code Quality</a:t>
            </a:r>
            <a:endParaRPr lang="en-US" sz="1800" dirty="0"/>
          </a:p>
        </p:txBody>
      </p:sp>
      <p:sp>
        <p:nvSpPr>
          <p:cNvPr id="12" name="Text 9"/>
          <p:cNvSpPr/>
          <p:nvPr/>
        </p:nvSpPr>
        <p:spPr>
          <a:xfrm>
            <a:off x="8047077" y="4999911"/>
            <a:ext cx="5900261" cy="936546"/>
          </a:xfrm>
          <a:prstGeom prst="rect">
            <a:avLst/>
          </a:prstGeom>
          <a:noFill/>
          <a:ln/>
        </p:spPr>
        <p:txBody>
          <a:bodyPr wrap="square" lIns="0" tIns="0" rIns="0" bIns="0" rtlCol="0" anchor="t"/>
          <a:lstStyle/>
          <a:p>
            <a:pPr marL="0" indent="0">
              <a:lnSpc>
                <a:spcPts val="2450"/>
              </a:lnSpc>
              <a:buNone/>
            </a:pPr>
            <a:r>
              <a:rPr lang="en-US" sz="1500" dirty="0">
                <a:solidFill>
                  <a:srgbClr val="E5E0DF"/>
                </a:solidFill>
                <a:latin typeface="Overpass" pitchFamily="34" charset="0"/>
                <a:ea typeface="Overpass" pitchFamily="34" charset="-122"/>
                <a:cs typeface="Overpass" pitchFamily="34" charset="-120"/>
              </a:rPr>
              <a:t>Static analysis helps ensure that the code adheres to coding standards and best practices, leading to more maintainable and reliable software.</a:t>
            </a:r>
            <a:endParaRPr lang="en-US" sz="1500" dirty="0"/>
          </a:p>
        </p:txBody>
      </p:sp>
      <p:sp>
        <p:nvSpPr>
          <p:cNvPr id="13" name="Shape 10"/>
          <p:cNvSpPr/>
          <p:nvPr/>
        </p:nvSpPr>
        <p:spPr>
          <a:xfrm>
            <a:off x="683181" y="6351151"/>
            <a:ext cx="439103" cy="439102"/>
          </a:xfrm>
          <a:prstGeom prst="roundRect">
            <a:avLst>
              <a:gd name="adj" fmla="val 18671"/>
            </a:avLst>
          </a:prstGeom>
          <a:solidFill>
            <a:srgbClr val="7E023C"/>
          </a:solidFill>
          <a:ln w="7620">
            <a:solidFill>
              <a:srgbClr val="971B55"/>
            </a:solidFill>
            <a:prstDash val="solid"/>
          </a:ln>
        </p:spPr>
      </p:sp>
      <p:sp>
        <p:nvSpPr>
          <p:cNvPr id="14" name="Text 11"/>
          <p:cNvSpPr/>
          <p:nvPr/>
        </p:nvSpPr>
        <p:spPr>
          <a:xfrm>
            <a:off x="824270" y="6432828"/>
            <a:ext cx="156924" cy="275630"/>
          </a:xfrm>
          <a:prstGeom prst="rect">
            <a:avLst/>
          </a:prstGeom>
          <a:noFill/>
          <a:ln/>
        </p:spPr>
        <p:txBody>
          <a:bodyPr wrap="none" lIns="0" tIns="0" rIns="0" bIns="0" rtlCol="0" anchor="t"/>
          <a:lstStyle/>
          <a:p>
            <a:pPr marL="0" indent="0" algn="ctr">
              <a:lnSpc>
                <a:spcPts val="2150"/>
              </a:lnSpc>
              <a:buNone/>
            </a:pPr>
            <a:r>
              <a:rPr lang="en-US" sz="2150" b="1" kern="0" spc="-65" dirty="0">
                <a:solidFill>
                  <a:srgbClr val="E5E0DF"/>
                </a:solidFill>
                <a:latin typeface="Overpass" pitchFamily="34" charset="0"/>
                <a:ea typeface="Overpass" pitchFamily="34" charset="-122"/>
                <a:cs typeface="Overpass" pitchFamily="34" charset="-120"/>
              </a:rPr>
              <a:t>3</a:t>
            </a:r>
            <a:endParaRPr lang="en-US" sz="2150" dirty="0"/>
          </a:p>
        </p:txBody>
      </p:sp>
      <p:sp>
        <p:nvSpPr>
          <p:cNvPr id="15" name="Text 12"/>
          <p:cNvSpPr/>
          <p:nvPr/>
        </p:nvSpPr>
        <p:spPr>
          <a:xfrm>
            <a:off x="1317427" y="6351151"/>
            <a:ext cx="2296478" cy="287060"/>
          </a:xfrm>
          <a:prstGeom prst="rect">
            <a:avLst/>
          </a:prstGeom>
          <a:noFill/>
          <a:ln/>
        </p:spPr>
        <p:txBody>
          <a:bodyPr wrap="none" lIns="0" tIns="0" rIns="0" bIns="0" rtlCol="0" anchor="t"/>
          <a:lstStyle/>
          <a:p>
            <a:pPr marL="0" indent="0">
              <a:lnSpc>
                <a:spcPts val="2250"/>
              </a:lnSpc>
              <a:buNone/>
            </a:pPr>
            <a:r>
              <a:rPr lang="en-US" sz="1800" b="1" kern="0" spc="-54" dirty="0">
                <a:solidFill>
                  <a:srgbClr val="E5E0DF"/>
                </a:solidFill>
                <a:latin typeface="Overpass" pitchFamily="34" charset="0"/>
                <a:ea typeface="Overpass" pitchFamily="34" charset="-122"/>
                <a:cs typeface="Overpass" pitchFamily="34" charset="-120"/>
              </a:rPr>
              <a:t>Enhanced Security</a:t>
            </a:r>
            <a:endParaRPr lang="en-US" sz="1800" dirty="0"/>
          </a:p>
        </p:txBody>
      </p:sp>
      <p:sp>
        <p:nvSpPr>
          <p:cNvPr id="16" name="Text 13"/>
          <p:cNvSpPr/>
          <p:nvPr/>
        </p:nvSpPr>
        <p:spPr>
          <a:xfrm>
            <a:off x="1317427" y="6755249"/>
            <a:ext cx="5900261" cy="624364"/>
          </a:xfrm>
          <a:prstGeom prst="rect">
            <a:avLst/>
          </a:prstGeom>
          <a:noFill/>
          <a:ln/>
        </p:spPr>
        <p:txBody>
          <a:bodyPr wrap="square" lIns="0" tIns="0" rIns="0" bIns="0" rtlCol="0" anchor="t"/>
          <a:lstStyle/>
          <a:p>
            <a:pPr marL="0" indent="0">
              <a:lnSpc>
                <a:spcPts val="2450"/>
              </a:lnSpc>
              <a:buNone/>
            </a:pPr>
            <a:r>
              <a:rPr lang="en-US" sz="1500" dirty="0">
                <a:solidFill>
                  <a:srgbClr val="E5E0DF"/>
                </a:solidFill>
                <a:latin typeface="Overpass" pitchFamily="34" charset="0"/>
                <a:ea typeface="Overpass" pitchFamily="34" charset="-122"/>
                <a:cs typeface="Overpass" pitchFamily="34" charset="-120"/>
              </a:rPr>
              <a:t>Static analysis helps identify potential security vulnerabilities, such as buffer overflows and SQL injection, reducing the risk of attacks.</a:t>
            </a:r>
            <a:endParaRPr lang="en-US" sz="1500" dirty="0"/>
          </a:p>
        </p:txBody>
      </p:sp>
      <p:sp>
        <p:nvSpPr>
          <p:cNvPr id="17" name="Shape 14"/>
          <p:cNvSpPr/>
          <p:nvPr/>
        </p:nvSpPr>
        <p:spPr>
          <a:xfrm>
            <a:off x="7412831" y="6351151"/>
            <a:ext cx="439103" cy="439102"/>
          </a:xfrm>
          <a:prstGeom prst="roundRect">
            <a:avLst>
              <a:gd name="adj" fmla="val 18671"/>
            </a:avLst>
          </a:prstGeom>
          <a:solidFill>
            <a:srgbClr val="7E023C"/>
          </a:solidFill>
          <a:ln w="7620">
            <a:solidFill>
              <a:srgbClr val="971B55"/>
            </a:solidFill>
            <a:prstDash val="solid"/>
          </a:ln>
        </p:spPr>
      </p:sp>
      <p:sp>
        <p:nvSpPr>
          <p:cNvPr id="18" name="Text 15"/>
          <p:cNvSpPr/>
          <p:nvPr/>
        </p:nvSpPr>
        <p:spPr>
          <a:xfrm>
            <a:off x="7547967" y="6432828"/>
            <a:ext cx="168831" cy="275630"/>
          </a:xfrm>
          <a:prstGeom prst="rect">
            <a:avLst/>
          </a:prstGeom>
          <a:noFill/>
          <a:ln/>
        </p:spPr>
        <p:txBody>
          <a:bodyPr wrap="none" lIns="0" tIns="0" rIns="0" bIns="0" rtlCol="0" anchor="t"/>
          <a:lstStyle/>
          <a:p>
            <a:pPr marL="0" indent="0" algn="ctr">
              <a:lnSpc>
                <a:spcPts val="2150"/>
              </a:lnSpc>
              <a:buNone/>
            </a:pPr>
            <a:r>
              <a:rPr lang="en-US" sz="2150" b="1" kern="0" spc="-65" dirty="0">
                <a:solidFill>
                  <a:srgbClr val="E5E0DF"/>
                </a:solidFill>
                <a:latin typeface="Overpass" pitchFamily="34" charset="0"/>
                <a:ea typeface="Overpass" pitchFamily="34" charset="-122"/>
                <a:cs typeface="Overpass" pitchFamily="34" charset="-120"/>
              </a:rPr>
              <a:t>4</a:t>
            </a:r>
            <a:endParaRPr lang="en-US" sz="2150" dirty="0"/>
          </a:p>
        </p:txBody>
      </p:sp>
      <p:sp>
        <p:nvSpPr>
          <p:cNvPr id="19" name="Text 16"/>
          <p:cNvSpPr/>
          <p:nvPr/>
        </p:nvSpPr>
        <p:spPr>
          <a:xfrm>
            <a:off x="8047077" y="6351151"/>
            <a:ext cx="2879050" cy="287060"/>
          </a:xfrm>
          <a:prstGeom prst="rect">
            <a:avLst/>
          </a:prstGeom>
          <a:noFill/>
          <a:ln/>
        </p:spPr>
        <p:txBody>
          <a:bodyPr wrap="none" lIns="0" tIns="0" rIns="0" bIns="0" rtlCol="0" anchor="t"/>
          <a:lstStyle/>
          <a:p>
            <a:pPr marL="0" indent="0">
              <a:lnSpc>
                <a:spcPts val="2250"/>
              </a:lnSpc>
              <a:buNone/>
            </a:pPr>
            <a:r>
              <a:rPr lang="en-US" sz="1800" b="1" kern="0" spc="-54" dirty="0">
                <a:solidFill>
                  <a:srgbClr val="E5E0DF"/>
                </a:solidFill>
                <a:latin typeface="Overpass" pitchFamily="34" charset="0"/>
                <a:ea typeface="Overpass" pitchFamily="34" charset="-122"/>
                <a:cs typeface="Overpass" pitchFamily="34" charset="-120"/>
              </a:rPr>
              <a:t>Reduced Development Costs</a:t>
            </a:r>
            <a:endParaRPr lang="en-US" sz="1800" dirty="0"/>
          </a:p>
        </p:txBody>
      </p:sp>
      <p:sp>
        <p:nvSpPr>
          <p:cNvPr id="20" name="Text 17"/>
          <p:cNvSpPr/>
          <p:nvPr/>
        </p:nvSpPr>
        <p:spPr>
          <a:xfrm>
            <a:off x="8047077" y="6755249"/>
            <a:ext cx="5900261" cy="936546"/>
          </a:xfrm>
          <a:prstGeom prst="rect">
            <a:avLst/>
          </a:prstGeom>
          <a:noFill/>
          <a:ln/>
        </p:spPr>
        <p:txBody>
          <a:bodyPr wrap="square" lIns="0" tIns="0" rIns="0" bIns="0" rtlCol="0" anchor="t"/>
          <a:lstStyle/>
          <a:p>
            <a:pPr marL="0" indent="0">
              <a:lnSpc>
                <a:spcPts val="2450"/>
              </a:lnSpc>
              <a:buNone/>
            </a:pPr>
            <a:r>
              <a:rPr lang="en-US" sz="1500" dirty="0">
                <a:solidFill>
                  <a:srgbClr val="E5E0DF"/>
                </a:solidFill>
                <a:latin typeface="Overpass" pitchFamily="34" charset="0"/>
                <a:ea typeface="Overpass" pitchFamily="34" charset="-122"/>
                <a:cs typeface="Overpass" pitchFamily="34" charset="-120"/>
              </a:rPr>
              <a:t>By catching errors early, static analysis reduces the overall development cost by minimizing the time and effort required to fix issues.</a:t>
            </a:r>
            <a:endParaRPr lang="en-US" sz="15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1716762"/>
            <a:ext cx="7134701" cy="704017"/>
          </a:xfrm>
          <a:prstGeom prst="rect">
            <a:avLst/>
          </a:prstGeom>
          <a:noFill/>
          <a:ln/>
        </p:spPr>
        <p:txBody>
          <a:bodyPr wrap="none" lIns="0" tIns="0" rIns="0" bIns="0" rtlCol="0" anchor="t"/>
          <a:lstStyle/>
          <a:p>
            <a:pPr marL="0" indent="0">
              <a:lnSpc>
                <a:spcPts val="5500"/>
              </a:lnSpc>
              <a:buNone/>
            </a:pPr>
            <a:r>
              <a:rPr lang="en-US" sz="4400" b="1" kern="0" spc="-133" dirty="0">
                <a:solidFill>
                  <a:srgbClr val="FFFFFF"/>
                </a:solidFill>
                <a:latin typeface="Overpass" pitchFamily="34" charset="0"/>
                <a:ea typeface="Overpass" pitchFamily="34" charset="-122"/>
                <a:cs typeface="Overpass" pitchFamily="34" charset="-120"/>
              </a:rPr>
              <a:t>Limitations of Static Analysis</a:t>
            </a:r>
            <a:endParaRPr lang="en-US" sz="4400" dirty="0"/>
          </a:p>
        </p:txBody>
      </p:sp>
      <p:sp>
        <p:nvSpPr>
          <p:cNvPr id="3" name="Text 1"/>
          <p:cNvSpPr/>
          <p:nvPr/>
        </p:nvSpPr>
        <p:spPr>
          <a:xfrm>
            <a:off x="837724" y="2899529"/>
            <a:ext cx="12954952" cy="383024"/>
          </a:xfrm>
          <a:prstGeom prst="rect">
            <a:avLst/>
          </a:prstGeom>
          <a:noFill/>
          <a:ln/>
        </p:spPr>
        <p:txBody>
          <a:bodyPr wrap="none" lIns="0" tIns="0" rIns="0" bIns="0" rtlCol="0" anchor="t"/>
          <a:lstStyle/>
          <a:p>
            <a:pPr marL="0" indent="0">
              <a:lnSpc>
                <a:spcPts val="3000"/>
              </a:lnSpc>
              <a:buNone/>
            </a:pPr>
            <a:r>
              <a:rPr lang="en-US" sz="1850" dirty="0">
                <a:solidFill>
                  <a:srgbClr val="E5E0DF"/>
                </a:solidFill>
                <a:latin typeface="Overpass" pitchFamily="34" charset="0"/>
                <a:ea typeface="Overpass" pitchFamily="34" charset="-122"/>
                <a:cs typeface="Overpass" pitchFamily="34" charset="-120"/>
              </a:rPr>
              <a:t>While static analysis is a powerful technique, it has certain limitations that need to be considered.</a:t>
            </a:r>
            <a:endParaRPr lang="en-US" sz="1850" dirty="0"/>
          </a:p>
        </p:txBody>
      </p:sp>
      <p:sp>
        <p:nvSpPr>
          <p:cNvPr id="4" name="Text 2"/>
          <p:cNvSpPr/>
          <p:nvPr/>
        </p:nvSpPr>
        <p:spPr>
          <a:xfrm>
            <a:off x="837724" y="3791069"/>
            <a:ext cx="2816185" cy="351949"/>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Overpass" pitchFamily="34" charset="0"/>
                <a:ea typeface="Overpass" pitchFamily="34" charset="-122"/>
                <a:cs typeface="Overpass" pitchFamily="34" charset="-120"/>
              </a:rPr>
              <a:t>False Positives</a:t>
            </a:r>
            <a:endParaRPr lang="en-US" sz="2200" dirty="0"/>
          </a:p>
        </p:txBody>
      </p:sp>
      <p:sp>
        <p:nvSpPr>
          <p:cNvPr id="5" name="Text 3"/>
          <p:cNvSpPr/>
          <p:nvPr/>
        </p:nvSpPr>
        <p:spPr>
          <a:xfrm>
            <a:off x="837724" y="4382333"/>
            <a:ext cx="3928586" cy="1532096"/>
          </a:xfrm>
          <a:prstGeom prst="rect">
            <a:avLst/>
          </a:prstGeom>
          <a:noFill/>
          <a:ln/>
        </p:spPr>
        <p:txBody>
          <a:bodyPr wrap="square" lIns="0" tIns="0" rIns="0" bIns="0" rtlCol="0" anchor="t"/>
          <a:lstStyle/>
          <a:p>
            <a:pPr marL="0" indent="0">
              <a:lnSpc>
                <a:spcPts val="3000"/>
              </a:lnSpc>
              <a:buNone/>
            </a:pPr>
            <a:r>
              <a:rPr lang="en-US" sz="1850" dirty="0">
                <a:solidFill>
                  <a:srgbClr val="E5E0DF"/>
                </a:solidFill>
                <a:latin typeface="Overpass" pitchFamily="34" charset="0"/>
                <a:ea typeface="Overpass" pitchFamily="34" charset="-122"/>
                <a:cs typeface="Overpass" pitchFamily="34" charset="-120"/>
              </a:rPr>
              <a:t>Static analysis tools may flag potential issues that are not actual problems, leading to unnecessary investigation and wasted time.</a:t>
            </a:r>
            <a:endParaRPr lang="en-US" sz="1850" dirty="0"/>
          </a:p>
        </p:txBody>
      </p:sp>
      <p:sp>
        <p:nvSpPr>
          <p:cNvPr id="6" name="Text 4"/>
          <p:cNvSpPr/>
          <p:nvPr/>
        </p:nvSpPr>
        <p:spPr>
          <a:xfrm>
            <a:off x="5357813" y="3791069"/>
            <a:ext cx="2816185" cy="351949"/>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Overpass" pitchFamily="34" charset="0"/>
                <a:ea typeface="Overpass" pitchFamily="34" charset="-122"/>
                <a:cs typeface="Overpass" pitchFamily="34" charset="-120"/>
              </a:rPr>
              <a:t>Limited Scope</a:t>
            </a:r>
            <a:endParaRPr lang="en-US" sz="2200" dirty="0"/>
          </a:p>
        </p:txBody>
      </p:sp>
      <p:sp>
        <p:nvSpPr>
          <p:cNvPr id="7" name="Text 5"/>
          <p:cNvSpPr/>
          <p:nvPr/>
        </p:nvSpPr>
        <p:spPr>
          <a:xfrm>
            <a:off x="5357813" y="4382333"/>
            <a:ext cx="3928586" cy="1915120"/>
          </a:xfrm>
          <a:prstGeom prst="rect">
            <a:avLst/>
          </a:prstGeom>
          <a:noFill/>
          <a:ln/>
        </p:spPr>
        <p:txBody>
          <a:bodyPr wrap="square" lIns="0" tIns="0" rIns="0" bIns="0" rtlCol="0" anchor="t"/>
          <a:lstStyle/>
          <a:p>
            <a:pPr marL="0" indent="0">
              <a:lnSpc>
                <a:spcPts val="3000"/>
              </a:lnSpc>
              <a:buNone/>
            </a:pPr>
            <a:r>
              <a:rPr lang="en-US" sz="1850" dirty="0">
                <a:solidFill>
                  <a:srgbClr val="E5E0DF"/>
                </a:solidFill>
                <a:latin typeface="Overpass" pitchFamily="34" charset="0"/>
                <a:ea typeface="Overpass" pitchFamily="34" charset="-122"/>
                <a:cs typeface="Overpass" pitchFamily="34" charset="-120"/>
              </a:rPr>
              <a:t>Static analysis cannot detect all types of errors, particularly those that arise from runtime behavior, such as resource leaks and deadlocks.</a:t>
            </a:r>
            <a:endParaRPr lang="en-US" sz="1850" dirty="0"/>
          </a:p>
        </p:txBody>
      </p:sp>
      <p:sp>
        <p:nvSpPr>
          <p:cNvPr id="8" name="Text 6"/>
          <p:cNvSpPr/>
          <p:nvPr/>
        </p:nvSpPr>
        <p:spPr>
          <a:xfrm>
            <a:off x="9877901" y="3791069"/>
            <a:ext cx="2816185" cy="351949"/>
          </a:xfrm>
          <a:prstGeom prst="rect">
            <a:avLst/>
          </a:prstGeom>
          <a:noFill/>
          <a:ln/>
        </p:spPr>
        <p:txBody>
          <a:bodyPr wrap="none" lIns="0" tIns="0" rIns="0" bIns="0" rtlCol="0" anchor="t"/>
          <a:lstStyle/>
          <a:p>
            <a:pPr marL="0" indent="0">
              <a:lnSpc>
                <a:spcPts val="2750"/>
              </a:lnSpc>
              <a:buNone/>
            </a:pPr>
            <a:r>
              <a:rPr lang="en-US" sz="2200" b="1" kern="0" spc="-67" dirty="0">
                <a:solidFill>
                  <a:srgbClr val="FFFFFF"/>
                </a:solidFill>
                <a:latin typeface="Overpass" pitchFamily="34" charset="0"/>
                <a:ea typeface="Overpass" pitchFamily="34" charset="-122"/>
                <a:cs typeface="Overpass" pitchFamily="34" charset="-120"/>
              </a:rPr>
              <a:t>Complexity</a:t>
            </a:r>
            <a:endParaRPr lang="en-US" sz="2200" dirty="0"/>
          </a:p>
        </p:txBody>
      </p:sp>
      <p:sp>
        <p:nvSpPr>
          <p:cNvPr id="9" name="Text 7"/>
          <p:cNvSpPr/>
          <p:nvPr/>
        </p:nvSpPr>
        <p:spPr>
          <a:xfrm>
            <a:off x="9877901" y="4382333"/>
            <a:ext cx="3928586" cy="1915120"/>
          </a:xfrm>
          <a:prstGeom prst="rect">
            <a:avLst/>
          </a:prstGeom>
          <a:noFill/>
          <a:ln/>
        </p:spPr>
        <p:txBody>
          <a:bodyPr wrap="square" lIns="0" tIns="0" rIns="0" bIns="0" rtlCol="0" anchor="t"/>
          <a:lstStyle/>
          <a:p>
            <a:pPr marL="0" indent="0">
              <a:lnSpc>
                <a:spcPts val="3000"/>
              </a:lnSpc>
              <a:buNone/>
            </a:pPr>
            <a:r>
              <a:rPr lang="en-US" sz="1850" dirty="0">
                <a:solidFill>
                  <a:srgbClr val="E5E0DF"/>
                </a:solidFill>
                <a:latin typeface="Overpass" pitchFamily="34" charset="0"/>
                <a:ea typeface="Overpass" pitchFamily="34" charset="-122"/>
                <a:cs typeface="Overpass" pitchFamily="34" charset="-120"/>
              </a:rPr>
              <a:t>Analyzing complex code can be challenging for static analysis tools, especially when dealing with dynamic languages or codebases with multiple dependencies.</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32219"/>
          </a:xfrm>
          <a:prstGeom prst="rect">
            <a:avLst/>
          </a:prstGeom>
        </p:spPr>
      </p:pic>
      <p:sp>
        <p:nvSpPr>
          <p:cNvPr id="3" name="Text 0"/>
          <p:cNvSpPr/>
          <p:nvPr/>
        </p:nvSpPr>
        <p:spPr>
          <a:xfrm>
            <a:off x="6184463" y="548521"/>
            <a:ext cx="5491996" cy="586621"/>
          </a:xfrm>
          <a:prstGeom prst="rect">
            <a:avLst/>
          </a:prstGeom>
          <a:noFill/>
          <a:ln/>
        </p:spPr>
        <p:txBody>
          <a:bodyPr wrap="none" lIns="0" tIns="0" rIns="0" bIns="0" rtlCol="0" anchor="t"/>
          <a:lstStyle/>
          <a:p>
            <a:pPr marL="0" indent="0">
              <a:lnSpc>
                <a:spcPts val="4600"/>
              </a:lnSpc>
              <a:buNone/>
            </a:pPr>
            <a:r>
              <a:rPr lang="en-US" sz="3650" b="1" kern="0" spc="-111" dirty="0">
                <a:solidFill>
                  <a:srgbClr val="FFFFFF"/>
                </a:solidFill>
                <a:latin typeface="Overpass" pitchFamily="34" charset="0"/>
                <a:ea typeface="Overpass" pitchFamily="34" charset="-122"/>
                <a:cs typeface="Overpass" pitchFamily="34" charset="-120"/>
              </a:rPr>
              <a:t>What is Dynamic Analysis?</a:t>
            </a:r>
            <a:endParaRPr lang="en-US" sz="3650" dirty="0"/>
          </a:p>
        </p:txBody>
      </p:sp>
      <p:sp>
        <p:nvSpPr>
          <p:cNvPr id="4" name="Text 1"/>
          <p:cNvSpPr/>
          <p:nvPr/>
        </p:nvSpPr>
        <p:spPr>
          <a:xfrm>
            <a:off x="6184463" y="1434346"/>
            <a:ext cx="7747873" cy="957263"/>
          </a:xfrm>
          <a:prstGeom prst="rect">
            <a:avLst/>
          </a:prstGeom>
          <a:noFill/>
          <a:ln/>
        </p:spPr>
        <p:txBody>
          <a:bodyPr wrap="square" lIns="0" tIns="0" rIns="0" bIns="0" rtlCol="0" anchor="t"/>
          <a:lstStyle/>
          <a:p>
            <a:pPr marL="0" indent="0">
              <a:lnSpc>
                <a:spcPts val="2500"/>
              </a:lnSpc>
              <a:buNone/>
            </a:pPr>
            <a:r>
              <a:rPr lang="en-US" sz="1550" dirty="0">
                <a:solidFill>
                  <a:srgbClr val="E5E0DF"/>
                </a:solidFill>
                <a:latin typeface="Overpass" pitchFamily="34" charset="0"/>
                <a:ea typeface="Overpass" pitchFamily="34" charset="-122"/>
                <a:cs typeface="Overpass" pitchFamily="34" charset="-120"/>
              </a:rPr>
              <a:t>Dynamic analysis focuses on observing the behavior of a program while it is running. It involves executing the code and monitoring its interactions with the system to identify potential issues.</a:t>
            </a:r>
            <a:endParaRPr lang="en-US" sz="1550" dirty="0"/>
          </a:p>
        </p:txBody>
      </p:sp>
      <p:sp>
        <p:nvSpPr>
          <p:cNvPr id="5" name="Shape 2"/>
          <p:cNvSpPr/>
          <p:nvPr/>
        </p:nvSpPr>
        <p:spPr>
          <a:xfrm>
            <a:off x="6472238" y="2615922"/>
            <a:ext cx="22860" cy="5067776"/>
          </a:xfrm>
          <a:prstGeom prst="roundRect">
            <a:avLst>
              <a:gd name="adj" fmla="val 366488"/>
            </a:avLst>
          </a:prstGeom>
          <a:solidFill>
            <a:srgbClr val="971B55"/>
          </a:solidFill>
          <a:ln/>
        </p:spPr>
      </p:sp>
      <p:sp>
        <p:nvSpPr>
          <p:cNvPr id="6" name="Shape 3"/>
          <p:cNvSpPr/>
          <p:nvPr/>
        </p:nvSpPr>
        <p:spPr>
          <a:xfrm>
            <a:off x="6685181" y="3053120"/>
            <a:ext cx="698063" cy="22860"/>
          </a:xfrm>
          <a:prstGeom prst="roundRect">
            <a:avLst>
              <a:gd name="adj" fmla="val 366488"/>
            </a:avLst>
          </a:prstGeom>
          <a:solidFill>
            <a:srgbClr val="971B55"/>
          </a:solidFill>
          <a:ln/>
        </p:spPr>
      </p:sp>
      <p:sp>
        <p:nvSpPr>
          <p:cNvPr id="7" name="Shape 4"/>
          <p:cNvSpPr/>
          <p:nvPr/>
        </p:nvSpPr>
        <p:spPr>
          <a:xfrm>
            <a:off x="6259294" y="2840236"/>
            <a:ext cx="448747" cy="448747"/>
          </a:xfrm>
          <a:prstGeom prst="roundRect">
            <a:avLst>
              <a:gd name="adj" fmla="val 18670"/>
            </a:avLst>
          </a:prstGeom>
          <a:solidFill>
            <a:srgbClr val="7E023C"/>
          </a:solidFill>
          <a:ln w="7620">
            <a:solidFill>
              <a:srgbClr val="971B55"/>
            </a:solidFill>
            <a:prstDash val="solid"/>
          </a:ln>
        </p:spPr>
      </p:sp>
      <p:sp>
        <p:nvSpPr>
          <p:cNvPr id="8" name="Text 5"/>
          <p:cNvSpPr/>
          <p:nvPr/>
        </p:nvSpPr>
        <p:spPr>
          <a:xfrm>
            <a:off x="6431578" y="2923818"/>
            <a:ext cx="104180" cy="281583"/>
          </a:xfrm>
          <a:prstGeom prst="rect">
            <a:avLst/>
          </a:prstGeom>
          <a:noFill/>
          <a:ln/>
        </p:spPr>
        <p:txBody>
          <a:bodyPr wrap="none" lIns="0" tIns="0" rIns="0" bIns="0" rtlCol="0" anchor="t"/>
          <a:lstStyle/>
          <a:p>
            <a:pPr marL="0" indent="0" algn="ctr">
              <a:lnSpc>
                <a:spcPts val="2200"/>
              </a:lnSpc>
              <a:buNone/>
            </a:pPr>
            <a:r>
              <a:rPr lang="en-US" sz="2200" b="1" kern="0" spc="-67" dirty="0">
                <a:solidFill>
                  <a:srgbClr val="E5E0DF"/>
                </a:solidFill>
                <a:latin typeface="Overpass" pitchFamily="34" charset="0"/>
                <a:ea typeface="Overpass" pitchFamily="34" charset="-122"/>
                <a:cs typeface="Overpass" pitchFamily="34" charset="-120"/>
              </a:rPr>
              <a:t>1</a:t>
            </a:r>
            <a:endParaRPr lang="en-US" sz="2200" dirty="0"/>
          </a:p>
        </p:txBody>
      </p:sp>
      <p:sp>
        <p:nvSpPr>
          <p:cNvPr id="9" name="Text 6"/>
          <p:cNvSpPr/>
          <p:nvPr/>
        </p:nvSpPr>
        <p:spPr>
          <a:xfrm>
            <a:off x="7580709" y="2815352"/>
            <a:ext cx="2346722" cy="293251"/>
          </a:xfrm>
          <a:prstGeom prst="rect">
            <a:avLst/>
          </a:prstGeom>
          <a:noFill/>
          <a:ln/>
        </p:spPr>
        <p:txBody>
          <a:bodyPr wrap="none" lIns="0" tIns="0" rIns="0" bIns="0" rtlCol="0" anchor="t"/>
          <a:lstStyle/>
          <a:p>
            <a:pPr marL="0" indent="0" algn="l">
              <a:lnSpc>
                <a:spcPts val="2300"/>
              </a:lnSpc>
              <a:buNone/>
            </a:pPr>
            <a:r>
              <a:rPr lang="en-US" sz="1800" b="1" kern="0" spc="-55" dirty="0">
                <a:solidFill>
                  <a:srgbClr val="E5E0DF"/>
                </a:solidFill>
                <a:latin typeface="Overpass" pitchFamily="34" charset="0"/>
                <a:ea typeface="Overpass" pitchFamily="34" charset="-122"/>
                <a:cs typeface="Overpass" pitchFamily="34" charset="-120"/>
              </a:rPr>
              <a:t>Execution</a:t>
            </a:r>
            <a:endParaRPr lang="en-US" sz="1800" dirty="0"/>
          </a:p>
        </p:txBody>
      </p:sp>
      <p:sp>
        <p:nvSpPr>
          <p:cNvPr id="10" name="Text 7"/>
          <p:cNvSpPr/>
          <p:nvPr/>
        </p:nvSpPr>
        <p:spPr>
          <a:xfrm>
            <a:off x="7580709" y="3228261"/>
            <a:ext cx="6351627" cy="957263"/>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Overpass" pitchFamily="34" charset="0"/>
                <a:ea typeface="Overpass" pitchFamily="34" charset="-122"/>
                <a:cs typeface="Overpass" pitchFamily="34" charset="-120"/>
              </a:rPr>
              <a:t>The program is executed under controlled conditions, allowing analysts to observe its behavior and identify any deviations from expected behavior.</a:t>
            </a:r>
            <a:endParaRPr lang="en-US" sz="1550" dirty="0"/>
          </a:p>
        </p:txBody>
      </p:sp>
      <p:sp>
        <p:nvSpPr>
          <p:cNvPr id="11" name="Shape 8"/>
          <p:cNvSpPr/>
          <p:nvPr/>
        </p:nvSpPr>
        <p:spPr>
          <a:xfrm>
            <a:off x="6685181" y="5021580"/>
            <a:ext cx="698063" cy="22860"/>
          </a:xfrm>
          <a:prstGeom prst="roundRect">
            <a:avLst>
              <a:gd name="adj" fmla="val 366488"/>
            </a:avLst>
          </a:prstGeom>
          <a:solidFill>
            <a:srgbClr val="971B55"/>
          </a:solidFill>
          <a:ln/>
        </p:spPr>
      </p:sp>
      <p:sp>
        <p:nvSpPr>
          <p:cNvPr id="12" name="Shape 9"/>
          <p:cNvSpPr/>
          <p:nvPr/>
        </p:nvSpPr>
        <p:spPr>
          <a:xfrm>
            <a:off x="6259294" y="4808696"/>
            <a:ext cx="448747" cy="448747"/>
          </a:xfrm>
          <a:prstGeom prst="roundRect">
            <a:avLst>
              <a:gd name="adj" fmla="val 18670"/>
            </a:avLst>
          </a:prstGeom>
          <a:solidFill>
            <a:srgbClr val="7E023C"/>
          </a:solidFill>
          <a:ln w="7620">
            <a:solidFill>
              <a:srgbClr val="971B55"/>
            </a:solidFill>
            <a:prstDash val="solid"/>
          </a:ln>
        </p:spPr>
      </p:sp>
      <p:sp>
        <p:nvSpPr>
          <p:cNvPr id="13" name="Text 10"/>
          <p:cNvSpPr/>
          <p:nvPr/>
        </p:nvSpPr>
        <p:spPr>
          <a:xfrm>
            <a:off x="6401812" y="4892278"/>
            <a:ext cx="163711" cy="281583"/>
          </a:xfrm>
          <a:prstGeom prst="rect">
            <a:avLst/>
          </a:prstGeom>
          <a:noFill/>
          <a:ln/>
        </p:spPr>
        <p:txBody>
          <a:bodyPr wrap="none" lIns="0" tIns="0" rIns="0" bIns="0" rtlCol="0" anchor="t"/>
          <a:lstStyle/>
          <a:p>
            <a:pPr marL="0" indent="0" algn="ctr">
              <a:lnSpc>
                <a:spcPts val="2200"/>
              </a:lnSpc>
              <a:buNone/>
            </a:pPr>
            <a:r>
              <a:rPr lang="en-US" sz="2200" b="1" kern="0" spc="-67" dirty="0">
                <a:solidFill>
                  <a:srgbClr val="E5E0DF"/>
                </a:solidFill>
                <a:latin typeface="Overpass" pitchFamily="34" charset="0"/>
                <a:ea typeface="Overpass" pitchFamily="34" charset="-122"/>
                <a:cs typeface="Overpass" pitchFamily="34" charset="-120"/>
              </a:rPr>
              <a:t>2</a:t>
            </a:r>
            <a:endParaRPr lang="en-US" sz="2200" dirty="0"/>
          </a:p>
        </p:txBody>
      </p:sp>
      <p:sp>
        <p:nvSpPr>
          <p:cNvPr id="14" name="Text 11"/>
          <p:cNvSpPr/>
          <p:nvPr/>
        </p:nvSpPr>
        <p:spPr>
          <a:xfrm>
            <a:off x="7580709" y="4783812"/>
            <a:ext cx="2346722" cy="293251"/>
          </a:xfrm>
          <a:prstGeom prst="rect">
            <a:avLst/>
          </a:prstGeom>
          <a:noFill/>
          <a:ln/>
        </p:spPr>
        <p:txBody>
          <a:bodyPr wrap="none" lIns="0" tIns="0" rIns="0" bIns="0" rtlCol="0" anchor="t"/>
          <a:lstStyle/>
          <a:p>
            <a:pPr marL="0" indent="0" algn="l">
              <a:lnSpc>
                <a:spcPts val="2300"/>
              </a:lnSpc>
              <a:buNone/>
            </a:pPr>
            <a:r>
              <a:rPr lang="en-US" sz="1800" b="1" kern="0" spc="-55" dirty="0">
                <a:solidFill>
                  <a:srgbClr val="E5E0DF"/>
                </a:solidFill>
                <a:latin typeface="Overpass" pitchFamily="34" charset="0"/>
                <a:ea typeface="Overpass" pitchFamily="34" charset="-122"/>
                <a:cs typeface="Overpass" pitchFamily="34" charset="-120"/>
              </a:rPr>
              <a:t>Monitoring</a:t>
            </a:r>
            <a:endParaRPr lang="en-US" sz="1800" dirty="0"/>
          </a:p>
        </p:txBody>
      </p:sp>
      <p:sp>
        <p:nvSpPr>
          <p:cNvPr id="15" name="Text 12"/>
          <p:cNvSpPr/>
          <p:nvPr/>
        </p:nvSpPr>
        <p:spPr>
          <a:xfrm>
            <a:off x="7580709" y="5196721"/>
            <a:ext cx="6351627" cy="638175"/>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Overpass" pitchFamily="34" charset="0"/>
                <a:ea typeface="Overpass" pitchFamily="34" charset="-122"/>
                <a:cs typeface="Overpass" pitchFamily="34" charset="-120"/>
              </a:rPr>
              <a:t>Various tools and techniques are used to monitor the program's execution, including memory usage, network traffic, and system calls.</a:t>
            </a:r>
            <a:endParaRPr lang="en-US" sz="1550" dirty="0"/>
          </a:p>
        </p:txBody>
      </p:sp>
      <p:sp>
        <p:nvSpPr>
          <p:cNvPr id="16" name="Shape 13"/>
          <p:cNvSpPr/>
          <p:nvPr/>
        </p:nvSpPr>
        <p:spPr>
          <a:xfrm>
            <a:off x="6685181" y="6670953"/>
            <a:ext cx="698063" cy="22860"/>
          </a:xfrm>
          <a:prstGeom prst="roundRect">
            <a:avLst>
              <a:gd name="adj" fmla="val 366488"/>
            </a:avLst>
          </a:prstGeom>
          <a:solidFill>
            <a:srgbClr val="971B55"/>
          </a:solidFill>
          <a:ln/>
        </p:spPr>
      </p:sp>
      <p:sp>
        <p:nvSpPr>
          <p:cNvPr id="17" name="Shape 14"/>
          <p:cNvSpPr/>
          <p:nvPr/>
        </p:nvSpPr>
        <p:spPr>
          <a:xfrm>
            <a:off x="6259294" y="6458069"/>
            <a:ext cx="448747" cy="448747"/>
          </a:xfrm>
          <a:prstGeom prst="roundRect">
            <a:avLst>
              <a:gd name="adj" fmla="val 18670"/>
            </a:avLst>
          </a:prstGeom>
          <a:solidFill>
            <a:srgbClr val="7E023C"/>
          </a:solidFill>
          <a:ln w="7620">
            <a:solidFill>
              <a:srgbClr val="971B55"/>
            </a:solidFill>
            <a:prstDash val="solid"/>
          </a:ln>
        </p:spPr>
      </p:sp>
      <p:sp>
        <p:nvSpPr>
          <p:cNvPr id="18" name="Text 15"/>
          <p:cNvSpPr/>
          <p:nvPr/>
        </p:nvSpPr>
        <p:spPr>
          <a:xfrm>
            <a:off x="6403479" y="6541651"/>
            <a:ext cx="160377" cy="281583"/>
          </a:xfrm>
          <a:prstGeom prst="rect">
            <a:avLst/>
          </a:prstGeom>
          <a:noFill/>
          <a:ln/>
        </p:spPr>
        <p:txBody>
          <a:bodyPr wrap="none" lIns="0" tIns="0" rIns="0" bIns="0" rtlCol="0" anchor="t"/>
          <a:lstStyle/>
          <a:p>
            <a:pPr marL="0" indent="0" algn="ctr">
              <a:lnSpc>
                <a:spcPts val="2200"/>
              </a:lnSpc>
              <a:buNone/>
            </a:pPr>
            <a:r>
              <a:rPr lang="en-US" sz="2200" b="1" kern="0" spc="-67" dirty="0">
                <a:solidFill>
                  <a:srgbClr val="E5E0DF"/>
                </a:solidFill>
                <a:latin typeface="Overpass" pitchFamily="34" charset="0"/>
                <a:ea typeface="Overpass" pitchFamily="34" charset="-122"/>
                <a:cs typeface="Overpass" pitchFamily="34" charset="-120"/>
              </a:rPr>
              <a:t>3</a:t>
            </a:r>
            <a:endParaRPr lang="en-US" sz="2200" dirty="0"/>
          </a:p>
        </p:txBody>
      </p:sp>
      <p:sp>
        <p:nvSpPr>
          <p:cNvPr id="19" name="Text 16"/>
          <p:cNvSpPr/>
          <p:nvPr/>
        </p:nvSpPr>
        <p:spPr>
          <a:xfrm>
            <a:off x="7580709" y="6433185"/>
            <a:ext cx="2346722" cy="293251"/>
          </a:xfrm>
          <a:prstGeom prst="rect">
            <a:avLst/>
          </a:prstGeom>
          <a:noFill/>
          <a:ln/>
        </p:spPr>
        <p:txBody>
          <a:bodyPr wrap="none" lIns="0" tIns="0" rIns="0" bIns="0" rtlCol="0" anchor="t"/>
          <a:lstStyle/>
          <a:p>
            <a:pPr marL="0" indent="0" algn="l">
              <a:lnSpc>
                <a:spcPts val="2300"/>
              </a:lnSpc>
              <a:buNone/>
            </a:pPr>
            <a:r>
              <a:rPr lang="en-US" sz="1800" b="1" kern="0" spc="-55" dirty="0">
                <a:solidFill>
                  <a:srgbClr val="E5E0DF"/>
                </a:solidFill>
                <a:latin typeface="Overpass" pitchFamily="34" charset="0"/>
                <a:ea typeface="Overpass" pitchFamily="34" charset="-122"/>
                <a:cs typeface="Overpass" pitchFamily="34" charset="-120"/>
              </a:rPr>
              <a:t>Analysis</a:t>
            </a:r>
            <a:endParaRPr lang="en-US" sz="1800" dirty="0"/>
          </a:p>
        </p:txBody>
      </p:sp>
      <p:sp>
        <p:nvSpPr>
          <p:cNvPr id="20" name="Text 17"/>
          <p:cNvSpPr/>
          <p:nvPr/>
        </p:nvSpPr>
        <p:spPr>
          <a:xfrm>
            <a:off x="7580709" y="6846094"/>
            <a:ext cx="6351627" cy="638175"/>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Overpass" pitchFamily="34" charset="0"/>
                <a:ea typeface="Overpass" pitchFamily="34" charset="-122"/>
                <a:cs typeface="Overpass" pitchFamily="34" charset="-120"/>
              </a:rPr>
              <a:t>The collected data is analyzed to identify potential issues, such as performance bottlenecks, memory leaks, and security vulnerabilities.</a:t>
            </a:r>
            <a:endParaRPr lang="en-US" sz="15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86011" y="579715"/>
            <a:ext cx="6020276" cy="587812"/>
          </a:xfrm>
          <a:prstGeom prst="rect">
            <a:avLst/>
          </a:prstGeom>
          <a:noFill/>
          <a:ln/>
        </p:spPr>
        <p:txBody>
          <a:bodyPr wrap="none" lIns="0" tIns="0" rIns="0" bIns="0" rtlCol="0" anchor="t"/>
          <a:lstStyle/>
          <a:p>
            <a:pPr marL="0" indent="0">
              <a:lnSpc>
                <a:spcPts val="4600"/>
              </a:lnSpc>
              <a:buNone/>
            </a:pPr>
            <a:r>
              <a:rPr lang="en-US" sz="3700" b="1" kern="0" spc="-111" dirty="0">
                <a:solidFill>
                  <a:srgbClr val="FFFFFF"/>
                </a:solidFill>
                <a:latin typeface="Overpass" pitchFamily="34" charset="0"/>
                <a:ea typeface="Overpass" pitchFamily="34" charset="-122"/>
                <a:cs typeface="Overpass" pitchFamily="34" charset="-120"/>
              </a:rPr>
              <a:t>Benefits of Dynamic Analysis</a:t>
            </a:r>
            <a:endParaRPr lang="en-US" sz="3700" dirty="0"/>
          </a:p>
        </p:txBody>
      </p:sp>
      <p:sp>
        <p:nvSpPr>
          <p:cNvPr id="4" name="Text 1"/>
          <p:cNvSpPr/>
          <p:nvPr/>
        </p:nvSpPr>
        <p:spPr>
          <a:xfrm>
            <a:off x="6186011" y="1467326"/>
            <a:ext cx="7744777" cy="639604"/>
          </a:xfrm>
          <a:prstGeom prst="rect">
            <a:avLst/>
          </a:prstGeom>
          <a:noFill/>
          <a:ln/>
        </p:spPr>
        <p:txBody>
          <a:bodyPr wrap="square" lIns="0" tIns="0" rIns="0" bIns="0" rtlCol="0" anchor="t"/>
          <a:lstStyle/>
          <a:p>
            <a:pPr marL="0" indent="0">
              <a:lnSpc>
                <a:spcPts val="2500"/>
              </a:lnSpc>
              <a:buNone/>
            </a:pPr>
            <a:r>
              <a:rPr lang="en-US" sz="1550" dirty="0">
                <a:solidFill>
                  <a:srgbClr val="E5E0DF"/>
                </a:solidFill>
                <a:latin typeface="Overpass" pitchFamily="34" charset="0"/>
                <a:ea typeface="Overpass" pitchFamily="34" charset="-122"/>
                <a:cs typeface="Overpass" pitchFamily="34" charset="-120"/>
              </a:rPr>
              <a:t>Dynamic analysis complements static analysis by providing insights into runtime behavior and identifying issues that may not be apparent during code review.</a:t>
            </a:r>
            <a:endParaRPr lang="en-US" sz="1550" dirty="0"/>
          </a:p>
        </p:txBody>
      </p:sp>
      <p:pic>
        <p:nvPicPr>
          <p:cNvPr id="5" name="Image 1" descr="preencoded.png"/>
          <p:cNvPicPr>
            <a:picLocks noChangeAspect="1"/>
          </p:cNvPicPr>
          <p:nvPr/>
        </p:nvPicPr>
        <p:blipFill>
          <a:blip r:embed="rId4"/>
          <a:stretch>
            <a:fillRect/>
          </a:stretch>
        </p:blipFill>
        <p:spPr>
          <a:xfrm>
            <a:off x="6186011" y="2331720"/>
            <a:ext cx="999411" cy="1772722"/>
          </a:xfrm>
          <a:prstGeom prst="rect">
            <a:avLst/>
          </a:prstGeom>
        </p:spPr>
      </p:pic>
      <p:sp>
        <p:nvSpPr>
          <p:cNvPr id="6" name="Text 2"/>
          <p:cNvSpPr/>
          <p:nvPr/>
        </p:nvSpPr>
        <p:spPr>
          <a:xfrm>
            <a:off x="7485221" y="2531507"/>
            <a:ext cx="2351723" cy="293846"/>
          </a:xfrm>
          <a:prstGeom prst="rect">
            <a:avLst/>
          </a:prstGeom>
          <a:noFill/>
          <a:ln/>
        </p:spPr>
        <p:txBody>
          <a:bodyPr wrap="none" lIns="0" tIns="0" rIns="0" bIns="0" rtlCol="0" anchor="t"/>
          <a:lstStyle/>
          <a:p>
            <a:pPr marL="0" indent="0" algn="l">
              <a:lnSpc>
                <a:spcPts val="2300"/>
              </a:lnSpc>
              <a:buNone/>
            </a:pPr>
            <a:r>
              <a:rPr lang="en-US" sz="1850" b="1" kern="0" spc="-56" dirty="0">
                <a:solidFill>
                  <a:srgbClr val="E5E0DF"/>
                </a:solidFill>
                <a:latin typeface="Overpass" pitchFamily="34" charset="0"/>
                <a:ea typeface="Overpass" pitchFamily="34" charset="-122"/>
                <a:cs typeface="Overpass" pitchFamily="34" charset="-120"/>
              </a:rPr>
              <a:t>Runtime Behavior</a:t>
            </a:r>
            <a:endParaRPr lang="en-US" sz="1850" dirty="0"/>
          </a:p>
        </p:txBody>
      </p:sp>
      <p:sp>
        <p:nvSpPr>
          <p:cNvPr id="7" name="Text 3"/>
          <p:cNvSpPr/>
          <p:nvPr/>
        </p:nvSpPr>
        <p:spPr>
          <a:xfrm>
            <a:off x="7485221" y="2945249"/>
            <a:ext cx="6445568" cy="959406"/>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Overpass" pitchFamily="34" charset="0"/>
                <a:ea typeface="Overpass" pitchFamily="34" charset="-122"/>
                <a:cs typeface="Overpass" pitchFamily="34" charset="-120"/>
              </a:rPr>
              <a:t>Dynamic analysis provides a comprehensive understanding of the program's behavior during execution, revealing issues that may not be evident in the source code.</a:t>
            </a:r>
            <a:endParaRPr lang="en-US" sz="1550" dirty="0"/>
          </a:p>
        </p:txBody>
      </p:sp>
      <p:pic>
        <p:nvPicPr>
          <p:cNvPr id="8" name="Image 2" descr="preencoded.png"/>
          <p:cNvPicPr>
            <a:picLocks noChangeAspect="1"/>
          </p:cNvPicPr>
          <p:nvPr/>
        </p:nvPicPr>
        <p:blipFill>
          <a:blip r:embed="rId5"/>
          <a:stretch>
            <a:fillRect/>
          </a:stretch>
        </p:blipFill>
        <p:spPr>
          <a:xfrm>
            <a:off x="6186011" y="4104442"/>
            <a:ext cx="999411" cy="1772722"/>
          </a:xfrm>
          <a:prstGeom prst="rect">
            <a:avLst/>
          </a:prstGeom>
        </p:spPr>
      </p:pic>
      <p:sp>
        <p:nvSpPr>
          <p:cNvPr id="9" name="Text 4"/>
          <p:cNvSpPr/>
          <p:nvPr/>
        </p:nvSpPr>
        <p:spPr>
          <a:xfrm>
            <a:off x="7485221" y="4304228"/>
            <a:ext cx="2721412" cy="293846"/>
          </a:xfrm>
          <a:prstGeom prst="rect">
            <a:avLst/>
          </a:prstGeom>
          <a:noFill/>
          <a:ln/>
        </p:spPr>
        <p:txBody>
          <a:bodyPr wrap="none" lIns="0" tIns="0" rIns="0" bIns="0" rtlCol="0" anchor="t"/>
          <a:lstStyle/>
          <a:p>
            <a:pPr marL="0" indent="0" algn="l">
              <a:lnSpc>
                <a:spcPts val="2300"/>
              </a:lnSpc>
              <a:buNone/>
            </a:pPr>
            <a:r>
              <a:rPr lang="en-US" sz="1850" b="1" kern="0" spc="-56" dirty="0">
                <a:solidFill>
                  <a:srgbClr val="E5E0DF"/>
                </a:solidFill>
                <a:latin typeface="Overpass" pitchFamily="34" charset="0"/>
                <a:ea typeface="Overpass" pitchFamily="34" charset="-122"/>
                <a:cs typeface="Overpass" pitchFamily="34" charset="-120"/>
              </a:rPr>
              <a:t>Performance Optimization</a:t>
            </a:r>
            <a:endParaRPr lang="en-US" sz="1850" dirty="0"/>
          </a:p>
        </p:txBody>
      </p:sp>
      <p:sp>
        <p:nvSpPr>
          <p:cNvPr id="10" name="Text 5"/>
          <p:cNvSpPr/>
          <p:nvPr/>
        </p:nvSpPr>
        <p:spPr>
          <a:xfrm>
            <a:off x="7485221" y="4717971"/>
            <a:ext cx="6445568" cy="959406"/>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Overpass" pitchFamily="34" charset="0"/>
                <a:ea typeface="Overpass" pitchFamily="34" charset="-122"/>
                <a:cs typeface="Overpass" pitchFamily="34" charset="-120"/>
              </a:rPr>
              <a:t>By analyzing runtime performance metrics, dynamic analysis helps identify performance bottlenecks and optimize the code for better efficiency.</a:t>
            </a:r>
            <a:endParaRPr lang="en-US" sz="1550" dirty="0"/>
          </a:p>
        </p:txBody>
      </p:sp>
      <p:pic>
        <p:nvPicPr>
          <p:cNvPr id="11" name="Image 3" descr="preencoded.png"/>
          <p:cNvPicPr>
            <a:picLocks noChangeAspect="1"/>
          </p:cNvPicPr>
          <p:nvPr/>
        </p:nvPicPr>
        <p:blipFill>
          <a:blip r:embed="rId6"/>
          <a:stretch>
            <a:fillRect/>
          </a:stretch>
        </p:blipFill>
        <p:spPr>
          <a:xfrm>
            <a:off x="6186011" y="5877163"/>
            <a:ext cx="999411" cy="1772722"/>
          </a:xfrm>
          <a:prstGeom prst="rect">
            <a:avLst/>
          </a:prstGeom>
        </p:spPr>
      </p:pic>
      <p:sp>
        <p:nvSpPr>
          <p:cNvPr id="12" name="Text 6"/>
          <p:cNvSpPr/>
          <p:nvPr/>
        </p:nvSpPr>
        <p:spPr>
          <a:xfrm>
            <a:off x="7485221" y="6076950"/>
            <a:ext cx="2351723" cy="293846"/>
          </a:xfrm>
          <a:prstGeom prst="rect">
            <a:avLst/>
          </a:prstGeom>
          <a:noFill/>
          <a:ln/>
        </p:spPr>
        <p:txBody>
          <a:bodyPr wrap="none" lIns="0" tIns="0" rIns="0" bIns="0" rtlCol="0" anchor="t"/>
          <a:lstStyle/>
          <a:p>
            <a:pPr marL="0" indent="0" algn="l">
              <a:lnSpc>
                <a:spcPts val="2300"/>
              </a:lnSpc>
              <a:buNone/>
            </a:pPr>
            <a:r>
              <a:rPr lang="en-US" sz="1850" b="1" kern="0" spc="-56" dirty="0">
                <a:solidFill>
                  <a:srgbClr val="E5E0DF"/>
                </a:solidFill>
                <a:latin typeface="Overpass" pitchFamily="34" charset="0"/>
                <a:ea typeface="Overpass" pitchFamily="34" charset="-122"/>
                <a:cs typeface="Overpass" pitchFamily="34" charset="-120"/>
              </a:rPr>
              <a:t>Security Testing</a:t>
            </a:r>
            <a:endParaRPr lang="en-US" sz="1850" dirty="0"/>
          </a:p>
        </p:txBody>
      </p:sp>
      <p:sp>
        <p:nvSpPr>
          <p:cNvPr id="13" name="Text 7"/>
          <p:cNvSpPr/>
          <p:nvPr/>
        </p:nvSpPr>
        <p:spPr>
          <a:xfrm>
            <a:off x="7485221" y="6490692"/>
            <a:ext cx="6445568" cy="959406"/>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Overpass" pitchFamily="34" charset="0"/>
                <a:ea typeface="Overpass" pitchFamily="34" charset="-122"/>
                <a:cs typeface="Overpass" pitchFamily="34" charset="-120"/>
              </a:rPr>
              <a:t>Dynamic analysis techniques, such as fuzzing and penetration testing, are essential for identifying security vulnerabilities and strengthening the software against attacks.</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521029"/>
          </a:xfrm>
          <a:prstGeom prst="rect">
            <a:avLst/>
          </a:prstGeom>
        </p:spPr>
      </p:pic>
      <p:sp>
        <p:nvSpPr>
          <p:cNvPr id="3" name="Text 0"/>
          <p:cNvSpPr/>
          <p:nvPr/>
        </p:nvSpPr>
        <p:spPr>
          <a:xfrm>
            <a:off x="705803" y="3130034"/>
            <a:ext cx="6655237" cy="593169"/>
          </a:xfrm>
          <a:prstGeom prst="rect">
            <a:avLst/>
          </a:prstGeom>
          <a:noFill/>
          <a:ln/>
        </p:spPr>
        <p:txBody>
          <a:bodyPr wrap="none" lIns="0" tIns="0" rIns="0" bIns="0" rtlCol="0" anchor="t"/>
          <a:lstStyle/>
          <a:p>
            <a:pPr marL="0" indent="0">
              <a:lnSpc>
                <a:spcPts val="4650"/>
              </a:lnSpc>
              <a:buNone/>
            </a:pPr>
            <a:r>
              <a:rPr lang="en-US" sz="3700" b="1" kern="0" spc="-112" dirty="0">
                <a:solidFill>
                  <a:srgbClr val="FFFFFF"/>
                </a:solidFill>
                <a:latin typeface="Overpass" pitchFamily="34" charset="0"/>
                <a:ea typeface="Overpass" pitchFamily="34" charset="-122"/>
                <a:cs typeface="Overpass" pitchFamily="34" charset="-120"/>
              </a:rPr>
              <a:t>Limitations of Dynamic Analysis</a:t>
            </a:r>
            <a:endParaRPr lang="en-US" sz="3700" dirty="0"/>
          </a:p>
        </p:txBody>
      </p:sp>
      <p:sp>
        <p:nvSpPr>
          <p:cNvPr id="4" name="Text 1"/>
          <p:cNvSpPr/>
          <p:nvPr/>
        </p:nvSpPr>
        <p:spPr>
          <a:xfrm>
            <a:off x="705803" y="4025622"/>
            <a:ext cx="13218795" cy="322659"/>
          </a:xfrm>
          <a:prstGeom prst="rect">
            <a:avLst/>
          </a:prstGeom>
          <a:noFill/>
          <a:ln/>
        </p:spPr>
        <p:txBody>
          <a:bodyPr wrap="none" lIns="0" tIns="0" rIns="0" bIns="0" rtlCol="0" anchor="t"/>
          <a:lstStyle/>
          <a:p>
            <a:pPr marL="0" indent="0">
              <a:lnSpc>
                <a:spcPts val="2500"/>
              </a:lnSpc>
              <a:buNone/>
            </a:pPr>
            <a:r>
              <a:rPr lang="en-US" sz="1550" dirty="0">
                <a:solidFill>
                  <a:srgbClr val="E5E0DF"/>
                </a:solidFill>
                <a:latin typeface="Overpass" pitchFamily="34" charset="0"/>
                <a:ea typeface="Overpass" pitchFamily="34" charset="-122"/>
                <a:cs typeface="Overpass" pitchFamily="34" charset="-120"/>
              </a:rPr>
              <a:t>Dynamic analysis faces limitations due to the complexities of real-world environments and the difficulty of creating comprehensive test cases.</a:t>
            </a:r>
            <a:endParaRPr lang="en-US" sz="1550" dirty="0"/>
          </a:p>
        </p:txBody>
      </p:sp>
      <p:sp>
        <p:nvSpPr>
          <p:cNvPr id="5" name="Shape 2"/>
          <p:cNvSpPr/>
          <p:nvPr/>
        </p:nvSpPr>
        <p:spPr>
          <a:xfrm>
            <a:off x="705803" y="4575096"/>
            <a:ext cx="13218795" cy="3045381"/>
          </a:xfrm>
          <a:prstGeom prst="roundRect">
            <a:avLst>
              <a:gd name="adj" fmla="val 2782"/>
            </a:avLst>
          </a:prstGeom>
          <a:noFill/>
          <a:ln w="7620">
            <a:solidFill>
              <a:srgbClr val="FFFFFF">
                <a:alpha val="24000"/>
              </a:srgbClr>
            </a:solidFill>
            <a:prstDash val="solid"/>
          </a:ln>
        </p:spPr>
      </p:sp>
      <p:sp>
        <p:nvSpPr>
          <p:cNvPr id="6" name="Shape 3"/>
          <p:cNvSpPr/>
          <p:nvPr/>
        </p:nvSpPr>
        <p:spPr>
          <a:xfrm>
            <a:off x="713423" y="4582716"/>
            <a:ext cx="13203555" cy="902494"/>
          </a:xfrm>
          <a:prstGeom prst="rect">
            <a:avLst/>
          </a:prstGeom>
          <a:solidFill>
            <a:srgbClr val="FFFFFF">
              <a:alpha val="4000"/>
            </a:srgbClr>
          </a:solidFill>
          <a:ln/>
        </p:spPr>
      </p:sp>
      <p:sp>
        <p:nvSpPr>
          <p:cNvPr id="7" name="Text 4"/>
          <p:cNvSpPr/>
          <p:nvPr/>
        </p:nvSpPr>
        <p:spPr>
          <a:xfrm>
            <a:off x="914995" y="4711303"/>
            <a:ext cx="6194822" cy="322659"/>
          </a:xfrm>
          <a:prstGeom prst="rect">
            <a:avLst/>
          </a:prstGeom>
          <a:noFill/>
          <a:ln/>
        </p:spPr>
        <p:txBody>
          <a:bodyPr wrap="none" lIns="0" tIns="0" rIns="0" bIns="0" rtlCol="0" anchor="t"/>
          <a:lstStyle/>
          <a:p>
            <a:pPr marL="0" indent="0">
              <a:lnSpc>
                <a:spcPts val="2500"/>
              </a:lnSpc>
              <a:buNone/>
            </a:pPr>
            <a:r>
              <a:rPr lang="en-US" sz="1550" dirty="0">
                <a:solidFill>
                  <a:srgbClr val="E5E0DF"/>
                </a:solidFill>
                <a:latin typeface="Overpass" pitchFamily="34" charset="0"/>
                <a:ea typeface="Overpass" pitchFamily="34" charset="-122"/>
                <a:cs typeface="Overpass" pitchFamily="34" charset="-120"/>
              </a:rPr>
              <a:t>Limited Coverage</a:t>
            </a:r>
            <a:endParaRPr lang="en-US" sz="1550" dirty="0"/>
          </a:p>
        </p:txBody>
      </p:sp>
      <p:sp>
        <p:nvSpPr>
          <p:cNvPr id="8" name="Text 5"/>
          <p:cNvSpPr/>
          <p:nvPr/>
        </p:nvSpPr>
        <p:spPr>
          <a:xfrm>
            <a:off x="7520583" y="4711303"/>
            <a:ext cx="6194822" cy="645319"/>
          </a:xfrm>
          <a:prstGeom prst="rect">
            <a:avLst/>
          </a:prstGeom>
          <a:noFill/>
          <a:ln/>
        </p:spPr>
        <p:txBody>
          <a:bodyPr wrap="square" lIns="0" tIns="0" rIns="0" bIns="0" rtlCol="0" anchor="t"/>
          <a:lstStyle/>
          <a:p>
            <a:pPr marL="0" indent="0">
              <a:lnSpc>
                <a:spcPts val="2500"/>
              </a:lnSpc>
              <a:buNone/>
            </a:pPr>
            <a:r>
              <a:rPr lang="en-US" sz="1550" dirty="0">
                <a:solidFill>
                  <a:srgbClr val="E5E0DF"/>
                </a:solidFill>
                <a:latin typeface="Overpass" pitchFamily="34" charset="0"/>
                <a:ea typeface="Overpass" pitchFamily="34" charset="-122"/>
                <a:cs typeface="Overpass" pitchFamily="34" charset="-120"/>
              </a:rPr>
              <a:t>Dynamic analysis is limited to the scenarios tested, making it difficult to identify issues that may occur in untested situations.</a:t>
            </a:r>
            <a:endParaRPr lang="en-US" sz="1550" dirty="0"/>
          </a:p>
        </p:txBody>
      </p:sp>
      <p:sp>
        <p:nvSpPr>
          <p:cNvPr id="9" name="Shape 6"/>
          <p:cNvSpPr/>
          <p:nvPr/>
        </p:nvSpPr>
        <p:spPr>
          <a:xfrm>
            <a:off x="713423" y="5485209"/>
            <a:ext cx="13203555" cy="1225153"/>
          </a:xfrm>
          <a:prstGeom prst="rect">
            <a:avLst/>
          </a:prstGeom>
          <a:solidFill>
            <a:srgbClr val="000000">
              <a:alpha val="4000"/>
            </a:srgbClr>
          </a:solidFill>
          <a:ln/>
        </p:spPr>
      </p:sp>
      <p:sp>
        <p:nvSpPr>
          <p:cNvPr id="10" name="Text 7"/>
          <p:cNvSpPr/>
          <p:nvPr/>
        </p:nvSpPr>
        <p:spPr>
          <a:xfrm>
            <a:off x="914995" y="5613797"/>
            <a:ext cx="6194822" cy="322659"/>
          </a:xfrm>
          <a:prstGeom prst="rect">
            <a:avLst/>
          </a:prstGeom>
          <a:noFill/>
          <a:ln/>
        </p:spPr>
        <p:txBody>
          <a:bodyPr wrap="none" lIns="0" tIns="0" rIns="0" bIns="0" rtlCol="0" anchor="t"/>
          <a:lstStyle/>
          <a:p>
            <a:pPr marL="0" indent="0">
              <a:lnSpc>
                <a:spcPts val="2500"/>
              </a:lnSpc>
              <a:buNone/>
            </a:pPr>
            <a:r>
              <a:rPr lang="en-US" sz="1550" dirty="0">
                <a:solidFill>
                  <a:srgbClr val="E5E0DF"/>
                </a:solidFill>
                <a:latin typeface="Overpass" pitchFamily="34" charset="0"/>
                <a:ea typeface="Overpass" pitchFamily="34" charset="-122"/>
                <a:cs typeface="Overpass" pitchFamily="34" charset="-120"/>
              </a:rPr>
              <a:t>Performance Overhead</a:t>
            </a:r>
            <a:endParaRPr lang="en-US" sz="1550" dirty="0"/>
          </a:p>
        </p:txBody>
      </p:sp>
      <p:sp>
        <p:nvSpPr>
          <p:cNvPr id="11" name="Text 8"/>
          <p:cNvSpPr/>
          <p:nvPr/>
        </p:nvSpPr>
        <p:spPr>
          <a:xfrm>
            <a:off x="7520583" y="5613797"/>
            <a:ext cx="6194822" cy="967978"/>
          </a:xfrm>
          <a:prstGeom prst="rect">
            <a:avLst/>
          </a:prstGeom>
          <a:noFill/>
          <a:ln/>
        </p:spPr>
        <p:txBody>
          <a:bodyPr wrap="square" lIns="0" tIns="0" rIns="0" bIns="0" rtlCol="0" anchor="t"/>
          <a:lstStyle/>
          <a:p>
            <a:pPr marL="0" indent="0">
              <a:lnSpc>
                <a:spcPts val="2500"/>
              </a:lnSpc>
              <a:buNone/>
            </a:pPr>
            <a:r>
              <a:rPr lang="en-US" sz="1550" dirty="0">
                <a:solidFill>
                  <a:srgbClr val="E5E0DF"/>
                </a:solidFill>
                <a:latin typeface="Overpass" pitchFamily="34" charset="0"/>
                <a:ea typeface="Overpass" pitchFamily="34" charset="-122"/>
                <a:cs typeface="Overpass" pitchFamily="34" charset="-120"/>
              </a:rPr>
              <a:t>Monitoring and analyzing a program's execution can introduce performance overhead, potentially affecting the accuracy of the results.</a:t>
            </a:r>
            <a:endParaRPr lang="en-US" sz="1550" dirty="0"/>
          </a:p>
        </p:txBody>
      </p:sp>
      <p:sp>
        <p:nvSpPr>
          <p:cNvPr id="12" name="Shape 9"/>
          <p:cNvSpPr/>
          <p:nvPr/>
        </p:nvSpPr>
        <p:spPr>
          <a:xfrm>
            <a:off x="713423" y="6710363"/>
            <a:ext cx="13203555" cy="902494"/>
          </a:xfrm>
          <a:prstGeom prst="rect">
            <a:avLst/>
          </a:prstGeom>
          <a:solidFill>
            <a:srgbClr val="FFFFFF">
              <a:alpha val="4000"/>
            </a:srgbClr>
          </a:solidFill>
          <a:ln/>
        </p:spPr>
      </p:sp>
      <p:sp>
        <p:nvSpPr>
          <p:cNvPr id="13" name="Text 10"/>
          <p:cNvSpPr/>
          <p:nvPr/>
        </p:nvSpPr>
        <p:spPr>
          <a:xfrm>
            <a:off x="914995" y="6838950"/>
            <a:ext cx="6194822" cy="322659"/>
          </a:xfrm>
          <a:prstGeom prst="rect">
            <a:avLst/>
          </a:prstGeom>
          <a:noFill/>
          <a:ln/>
        </p:spPr>
        <p:txBody>
          <a:bodyPr wrap="none" lIns="0" tIns="0" rIns="0" bIns="0" rtlCol="0" anchor="t"/>
          <a:lstStyle/>
          <a:p>
            <a:pPr marL="0" indent="0">
              <a:lnSpc>
                <a:spcPts val="2500"/>
              </a:lnSpc>
              <a:buNone/>
            </a:pPr>
            <a:r>
              <a:rPr lang="en-US" sz="1550" dirty="0">
                <a:solidFill>
                  <a:srgbClr val="E5E0DF"/>
                </a:solidFill>
                <a:latin typeface="Overpass" pitchFamily="34" charset="0"/>
                <a:ea typeface="Overpass" pitchFamily="34" charset="-122"/>
                <a:cs typeface="Overpass" pitchFamily="34" charset="-120"/>
              </a:rPr>
              <a:t>Resource Intensive</a:t>
            </a:r>
            <a:endParaRPr lang="en-US" sz="1550" dirty="0"/>
          </a:p>
        </p:txBody>
      </p:sp>
      <p:sp>
        <p:nvSpPr>
          <p:cNvPr id="14" name="Text 11"/>
          <p:cNvSpPr/>
          <p:nvPr/>
        </p:nvSpPr>
        <p:spPr>
          <a:xfrm>
            <a:off x="7520583" y="6838950"/>
            <a:ext cx="6194822" cy="645319"/>
          </a:xfrm>
          <a:prstGeom prst="rect">
            <a:avLst/>
          </a:prstGeom>
          <a:noFill/>
          <a:ln/>
        </p:spPr>
        <p:txBody>
          <a:bodyPr wrap="square" lIns="0" tIns="0" rIns="0" bIns="0" rtlCol="0" anchor="t"/>
          <a:lstStyle/>
          <a:p>
            <a:pPr marL="0" indent="0">
              <a:lnSpc>
                <a:spcPts val="2500"/>
              </a:lnSpc>
              <a:buNone/>
            </a:pPr>
            <a:r>
              <a:rPr lang="en-US" sz="1550" dirty="0">
                <a:solidFill>
                  <a:srgbClr val="E5E0DF"/>
                </a:solidFill>
                <a:latin typeface="Overpass" pitchFamily="34" charset="0"/>
                <a:ea typeface="Overpass" pitchFamily="34" charset="-122"/>
                <a:cs typeface="Overpass" pitchFamily="34" charset="-120"/>
              </a:rPr>
              <a:t>Dynamic analysis can require significant resources, including time, hardware, and expertise, making it challenging for smaller teams.</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52701" y="786051"/>
            <a:ext cx="7628692" cy="548521"/>
          </a:xfrm>
          <a:prstGeom prst="rect">
            <a:avLst/>
          </a:prstGeom>
          <a:noFill/>
          <a:ln/>
        </p:spPr>
        <p:txBody>
          <a:bodyPr wrap="none" lIns="0" tIns="0" rIns="0" bIns="0" rtlCol="0" anchor="t"/>
          <a:lstStyle/>
          <a:p>
            <a:pPr marL="0" indent="0">
              <a:lnSpc>
                <a:spcPts val="4300"/>
              </a:lnSpc>
              <a:buNone/>
            </a:pPr>
            <a:r>
              <a:rPr lang="en-US" sz="3450" b="1" kern="0" spc="-104" dirty="0">
                <a:solidFill>
                  <a:srgbClr val="FFFFFF"/>
                </a:solidFill>
                <a:latin typeface="Overpass" pitchFamily="34" charset="0"/>
                <a:ea typeface="Overpass" pitchFamily="34" charset="-122"/>
                <a:cs typeface="Overpass" pitchFamily="34" charset="-120"/>
              </a:rPr>
              <a:t>Combining Static and Dynamic Analysis</a:t>
            </a:r>
            <a:endParaRPr lang="en-US" sz="3450" dirty="0"/>
          </a:p>
        </p:txBody>
      </p:sp>
      <p:sp>
        <p:nvSpPr>
          <p:cNvPr id="4" name="Text 1"/>
          <p:cNvSpPr/>
          <p:nvPr/>
        </p:nvSpPr>
        <p:spPr>
          <a:xfrm>
            <a:off x="652701" y="1614249"/>
            <a:ext cx="7838599" cy="596503"/>
          </a:xfrm>
          <a:prstGeom prst="rect">
            <a:avLst/>
          </a:prstGeom>
          <a:noFill/>
          <a:ln/>
        </p:spPr>
        <p:txBody>
          <a:bodyPr wrap="square" lIns="0" tIns="0" rIns="0" bIns="0" rtlCol="0" anchor="t"/>
          <a:lstStyle/>
          <a:p>
            <a:pPr marL="0" indent="0">
              <a:lnSpc>
                <a:spcPts val="2300"/>
              </a:lnSpc>
              <a:buNone/>
            </a:pPr>
            <a:r>
              <a:rPr lang="en-US" sz="1450" dirty="0">
                <a:solidFill>
                  <a:srgbClr val="E5E0DF"/>
                </a:solidFill>
                <a:latin typeface="Overpass" pitchFamily="34" charset="0"/>
                <a:ea typeface="Overpass" pitchFamily="34" charset="-122"/>
                <a:cs typeface="Overpass" pitchFamily="34" charset="-120"/>
              </a:rPr>
              <a:t>Combining static and dynamic analysis offers a comprehensive approach to software development, maximizing the benefits of each technique and mitigating their limitations.</a:t>
            </a:r>
            <a:endParaRPr lang="en-US" sz="1450" dirty="0"/>
          </a:p>
        </p:txBody>
      </p:sp>
      <p:pic>
        <p:nvPicPr>
          <p:cNvPr id="5" name="Image 1" descr="preencoded.png"/>
          <p:cNvPicPr>
            <a:picLocks noChangeAspect="1"/>
          </p:cNvPicPr>
          <p:nvPr/>
        </p:nvPicPr>
        <p:blipFill>
          <a:blip r:embed="rId4"/>
          <a:stretch>
            <a:fillRect/>
          </a:stretch>
        </p:blipFill>
        <p:spPr>
          <a:xfrm>
            <a:off x="652701" y="2420541"/>
            <a:ext cx="466249" cy="466249"/>
          </a:xfrm>
          <a:prstGeom prst="rect">
            <a:avLst/>
          </a:prstGeom>
        </p:spPr>
      </p:pic>
      <p:sp>
        <p:nvSpPr>
          <p:cNvPr id="6" name="Text 2"/>
          <p:cNvSpPr/>
          <p:nvPr/>
        </p:nvSpPr>
        <p:spPr>
          <a:xfrm>
            <a:off x="652701" y="3073241"/>
            <a:ext cx="2194084" cy="274201"/>
          </a:xfrm>
          <a:prstGeom prst="rect">
            <a:avLst/>
          </a:prstGeom>
          <a:noFill/>
          <a:ln/>
        </p:spPr>
        <p:txBody>
          <a:bodyPr wrap="none" lIns="0" tIns="0" rIns="0" bIns="0" rtlCol="0" anchor="t"/>
          <a:lstStyle/>
          <a:p>
            <a:pPr marL="0" indent="0" algn="l">
              <a:lnSpc>
                <a:spcPts val="2150"/>
              </a:lnSpc>
              <a:buNone/>
            </a:pPr>
            <a:r>
              <a:rPr lang="en-US" sz="1700" b="1" kern="0" spc="-52" dirty="0">
                <a:solidFill>
                  <a:srgbClr val="E5E0DF"/>
                </a:solidFill>
                <a:latin typeface="Overpass" pitchFamily="34" charset="0"/>
                <a:ea typeface="Overpass" pitchFamily="34" charset="-122"/>
                <a:cs typeface="Overpass" pitchFamily="34" charset="-120"/>
              </a:rPr>
              <a:t>Improved Security</a:t>
            </a:r>
            <a:endParaRPr lang="en-US" sz="1700" dirty="0"/>
          </a:p>
        </p:txBody>
      </p:sp>
      <p:sp>
        <p:nvSpPr>
          <p:cNvPr id="7" name="Text 3"/>
          <p:cNvSpPr/>
          <p:nvPr/>
        </p:nvSpPr>
        <p:spPr>
          <a:xfrm>
            <a:off x="652701" y="3459242"/>
            <a:ext cx="3779401" cy="1193006"/>
          </a:xfrm>
          <a:prstGeom prst="rect">
            <a:avLst/>
          </a:prstGeom>
          <a:noFill/>
          <a:ln/>
        </p:spPr>
        <p:txBody>
          <a:bodyPr wrap="square" lIns="0" tIns="0" rIns="0" bIns="0" rtlCol="0" anchor="t"/>
          <a:lstStyle/>
          <a:p>
            <a:pPr marL="0" indent="0" algn="l">
              <a:lnSpc>
                <a:spcPts val="2300"/>
              </a:lnSpc>
              <a:buNone/>
            </a:pPr>
            <a:r>
              <a:rPr lang="en-US" sz="1450" dirty="0">
                <a:solidFill>
                  <a:srgbClr val="E5E0DF"/>
                </a:solidFill>
                <a:latin typeface="Overpass" pitchFamily="34" charset="0"/>
                <a:ea typeface="Overpass" pitchFamily="34" charset="-122"/>
                <a:cs typeface="Overpass" pitchFamily="34" charset="-120"/>
              </a:rPr>
              <a:t>Static analysis identifies potential vulnerabilities, while dynamic analysis confirms their exploitability, leading to more robust security.</a:t>
            </a:r>
            <a:endParaRPr lang="en-US" sz="1450" dirty="0"/>
          </a:p>
        </p:txBody>
      </p:sp>
      <p:pic>
        <p:nvPicPr>
          <p:cNvPr id="8" name="Image 2" descr="preencoded.png"/>
          <p:cNvPicPr>
            <a:picLocks noChangeAspect="1"/>
          </p:cNvPicPr>
          <p:nvPr/>
        </p:nvPicPr>
        <p:blipFill>
          <a:blip r:embed="rId5"/>
          <a:stretch>
            <a:fillRect/>
          </a:stretch>
        </p:blipFill>
        <p:spPr>
          <a:xfrm>
            <a:off x="4711779" y="2420541"/>
            <a:ext cx="466249" cy="466249"/>
          </a:xfrm>
          <a:prstGeom prst="rect">
            <a:avLst/>
          </a:prstGeom>
        </p:spPr>
      </p:pic>
      <p:sp>
        <p:nvSpPr>
          <p:cNvPr id="9" name="Text 4"/>
          <p:cNvSpPr/>
          <p:nvPr/>
        </p:nvSpPr>
        <p:spPr>
          <a:xfrm>
            <a:off x="4711779" y="3073241"/>
            <a:ext cx="2194084" cy="274201"/>
          </a:xfrm>
          <a:prstGeom prst="rect">
            <a:avLst/>
          </a:prstGeom>
          <a:noFill/>
          <a:ln/>
        </p:spPr>
        <p:txBody>
          <a:bodyPr wrap="none" lIns="0" tIns="0" rIns="0" bIns="0" rtlCol="0" anchor="t"/>
          <a:lstStyle/>
          <a:p>
            <a:pPr marL="0" indent="0" algn="l">
              <a:lnSpc>
                <a:spcPts val="2150"/>
              </a:lnSpc>
              <a:buNone/>
            </a:pPr>
            <a:r>
              <a:rPr lang="en-US" sz="1700" b="1" kern="0" spc="-52" dirty="0">
                <a:solidFill>
                  <a:srgbClr val="E5E0DF"/>
                </a:solidFill>
                <a:latin typeface="Overpass" pitchFamily="34" charset="0"/>
                <a:ea typeface="Overpass" pitchFamily="34" charset="-122"/>
                <a:cs typeface="Overpass" pitchFamily="34" charset="-120"/>
              </a:rPr>
              <a:t>Early Bug Detection</a:t>
            </a:r>
            <a:endParaRPr lang="en-US" sz="1700" dirty="0"/>
          </a:p>
        </p:txBody>
      </p:sp>
      <p:sp>
        <p:nvSpPr>
          <p:cNvPr id="10" name="Text 5"/>
          <p:cNvSpPr/>
          <p:nvPr/>
        </p:nvSpPr>
        <p:spPr>
          <a:xfrm>
            <a:off x="4711779" y="3459242"/>
            <a:ext cx="3779520" cy="1193006"/>
          </a:xfrm>
          <a:prstGeom prst="rect">
            <a:avLst/>
          </a:prstGeom>
          <a:noFill/>
          <a:ln/>
        </p:spPr>
        <p:txBody>
          <a:bodyPr wrap="square" lIns="0" tIns="0" rIns="0" bIns="0" rtlCol="0" anchor="t"/>
          <a:lstStyle/>
          <a:p>
            <a:pPr marL="0" indent="0" algn="l">
              <a:lnSpc>
                <a:spcPts val="2300"/>
              </a:lnSpc>
              <a:buNone/>
            </a:pPr>
            <a:r>
              <a:rPr lang="en-US" sz="1450" dirty="0">
                <a:solidFill>
                  <a:srgbClr val="E5E0DF"/>
                </a:solidFill>
                <a:latin typeface="Overpass" pitchFamily="34" charset="0"/>
                <a:ea typeface="Overpass" pitchFamily="34" charset="-122"/>
                <a:cs typeface="Overpass" pitchFamily="34" charset="-120"/>
              </a:rPr>
              <a:t>Static analysis catches errors during development, while dynamic analysis exposes those that emerge at runtime, ensuring a cleaner codebase.</a:t>
            </a:r>
            <a:endParaRPr lang="en-US" sz="1450" dirty="0"/>
          </a:p>
        </p:txBody>
      </p:sp>
      <p:pic>
        <p:nvPicPr>
          <p:cNvPr id="11" name="Image 3" descr="preencoded.png"/>
          <p:cNvPicPr>
            <a:picLocks noChangeAspect="1"/>
          </p:cNvPicPr>
          <p:nvPr/>
        </p:nvPicPr>
        <p:blipFill>
          <a:blip r:embed="rId6"/>
          <a:stretch>
            <a:fillRect/>
          </a:stretch>
        </p:blipFill>
        <p:spPr>
          <a:xfrm>
            <a:off x="652701" y="5211723"/>
            <a:ext cx="466249" cy="466249"/>
          </a:xfrm>
          <a:prstGeom prst="rect">
            <a:avLst/>
          </a:prstGeom>
        </p:spPr>
      </p:pic>
      <p:sp>
        <p:nvSpPr>
          <p:cNvPr id="12" name="Text 6"/>
          <p:cNvSpPr/>
          <p:nvPr/>
        </p:nvSpPr>
        <p:spPr>
          <a:xfrm>
            <a:off x="652701" y="5864423"/>
            <a:ext cx="2649617" cy="274201"/>
          </a:xfrm>
          <a:prstGeom prst="rect">
            <a:avLst/>
          </a:prstGeom>
          <a:noFill/>
          <a:ln/>
        </p:spPr>
        <p:txBody>
          <a:bodyPr wrap="none" lIns="0" tIns="0" rIns="0" bIns="0" rtlCol="0" anchor="t"/>
          <a:lstStyle/>
          <a:p>
            <a:pPr marL="0" indent="0" algn="l">
              <a:lnSpc>
                <a:spcPts val="2150"/>
              </a:lnSpc>
              <a:buNone/>
            </a:pPr>
            <a:r>
              <a:rPr lang="en-US" sz="1700" b="1" kern="0" spc="-52" dirty="0">
                <a:solidFill>
                  <a:srgbClr val="E5E0DF"/>
                </a:solidFill>
                <a:latin typeface="Overpass" pitchFamily="34" charset="0"/>
                <a:ea typeface="Overpass" pitchFamily="34" charset="-122"/>
                <a:cs typeface="Overpass" pitchFamily="34" charset="-120"/>
              </a:rPr>
              <a:t>Performance Enhancement</a:t>
            </a:r>
            <a:endParaRPr lang="en-US" sz="1700" dirty="0"/>
          </a:p>
        </p:txBody>
      </p:sp>
      <p:sp>
        <p:nvSpPr>
          <p:cNvPr id="13" name="Text 7"/>
          <p:cNvSpPr/>
          <p:nvPr/>
        </p:nvSpPr>
        <p:spPr>
          <a:xfrm>
            <a:off x="652701" y="6250424"/>
            <a:ext cx="3779401" cy="1193006"/>
          </a:xfrm>
          <a:prstGeom prst="rect">
            <a:avLst/>
          </a:prstGeom>
          <a:noFill/>
          <a:ln/>
        </p:spPr>
        <p:txBody>
          <a:bodyPr wrap="square" lIns="0" tIns="0" rIns="0" bIns="0" rtlCol="0" anchor="t"/>
          <a:lstStyle/>
          <a:p>
            <a:pPr marL="0" indent="0" algn="l">
              <a:lnSpc>
                <a:spcPts val="2300"/>
              </a:lnSpc>
              <a:buNone/>
            </a:pPr>
            <a:r>
              <a:rPr lang="en-US" sz="1450" dirty="0">
                <a:solidFill>
                  <a:srgbClr val="E5E0DF"/>
                </a:solidFill>
                <a:latin typeface="Overpass" pitchFamily="34" charset="0"/>
                <a:ea typeface="Overpass" pitchFamily="34" charset="-122"/>
                <a:cs typeface="Overpass" pitchFamily="34" charset="-120"/>
              </a:rPr>
              <a:t>Static analysis identifies performance issues in the code, while dynamic analysis analyzes the program's runtime performance for optimization.</a:t>
            </a:r>
            <a:endParaRPr lang="en-US" sz="1450" dirty="0"/>
          </a:p>
        </p:txBody>
      </p:sp>
      <p:pic>
        <p:nvPicPr>
          <p:cNvPr id="14" name="Image 4" descr="preencoded.png"/>
          <p:cNvPicPr>
            <a:picLocks noChangeAspect="1"/>
          </p:cNvPicPr>
          <p:nvPr/>
        </p:nvPicPr>
        <p:blipFill>
          <a:blip r:embed="rId7"/>
          <a:stretch>
            <a:fillRect/>
          </a:stretch>
        </p:blipFill>
        <p:spPr>
          <a:xfrm>
            <a:off x="4711779" y="5211723"/>
            <a:ext cx="466249" cy="466249"/>
          </a:xfrm>
          <a:prstGeom prst="rect">
            <a:avLst/>
          </a:prstGeom>
        </p:spPr>
      </p:pic>
      <p:sp>
        <p:nvSpPr>
          <p:cNvPr id="15" name="Text 8"/>
          <p:cNvSpPr/>
          <p:nvPr/>
        </p:nvSpPr>
        <p:spPr>
          <a:xfrm>
            <a:off x="4711779" y="5864423"/>
            <a:ext cx="2297906" cy="274201"/>
          </a:xfrm>
          <a:prstGeom prst="rect">
            <a:avLst/>
          </a:prstGeom>
          <a:noFill/>
          <a:ln/>
        </p:spPr>
        <p:txBody>
          <a:bodyPr wrap="none" lIns="0" tIns="0" rIns="0" bIns="0" rtlCol="0" anchor="t"/>
          <a:lstStyle/>
          <a:p>
            <a:pPr marL="0" indent="0" algn="l">
              <a:lnSpc>
                <a:spcPts val="2150"/>
              </a:lnSpc>
              <a:buNone/>
            </a:pPr>
            <a:r>
              <a:rPr lang="en-US" sz="1700" b="1" kern="0" spc="-52" dirty="0">
                <a:solidFill>
                  <a:srgbClr val="E5E0DF"/>
                </a:solidFill>
                <a:latin typeface="Overpass" pitchFamily="34" charset="0"/>
                <a:ea typeface="Overpass" pitchFamily="34" charset="-122"/>
                <a:cs typeface="Overpass" pitchFamily="34" charset="-120"/>
              </a:rPr>
              <a:t>Enhanced Collaboration</a:t>
            </a:r>
            <a:endParaRPr lang="en-US" sz="1700" dirty="0"/>
          </a:p>
        </p:txBody>
      </p:sp>
      <p:sp>
        <p:nvSpPr>
          <p:cNvPr id="16" name="Text 9"/>
          <p:cNvSpPr/>
          <p:nvPr/>
        </p:nvSpPr>
        <p:spPr>
          <a:xfrm>
            <a:off x="4711779" y="6250424"/>
            <a:ext cx="3779520" cy="1193006"/>
          </a:xfrm>
          <a:prstGeom prst="rect">
            <a:avLst/>
          </a:prstGeom>
          <a:noFill/>
          <a:ln/>
        </p:spPr>
        <p:txBody>
          <a:bodyPr wrap="square" lIns="0" tIns="0" rIns="0" bIns="0" rtlCol="0" anchor="t"/>
          <a:lstStyle/>
          <a:p>
            <a:pPr marL="0" indent="0" algn="l">
              <a:lnSpc>
                <a:spcPts val="2300"/>
              </a:lnSpc>
              <a:buNone/>
            </a:pPr>
            <a:r>
              <a:rPr lang="en-US" sz="1450" dirty="0">
                <a:solidFill>
                  <a:srgbClr val="E5E0DF"/>
                </a:solidFill>
                <a:latin typeface="Overpass" pitchFamily="34" charset="0"/>
                <a:ea typeface="Overpass" pitchFamily="34" charset="-122"/>
                <a:cs typeface="Overpass" pitchFamily="34" charset="-120"/>
              </a:rPr>
              <a:t>Combining both methods provides a holistic understanding of the software, fostering better collaboration between development and security teams.</a:t>
            </a:r>
            <a:endParaRPr lang="en-US" sz="14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29758"/>
          </a:xfrm>
          <a:prstGeom prst="rect">
            <a:avLst/>
          </a:prstGeom>
        </p:spPr>
      </p:pic>
      <p:sp>
        <p:nvSpPr>
          <p:cNvPr id="3" name="Text 0"/>
          <p:cNvSpPr/>
          <p:nvPr/>
        </p:nvSpPr>
        <p:spPr>
          <a:xfrm>
            <a:off x="792242" y="3632835"/>
            <a:ext cx="8740378" cy="665798"/>
          </a:xfrm>
          <a:prstGeom prst="rect">
            <a:avLst/>
          </a:prstGeom>
          <a:noFill/>
          <a:ln/>
        </p:spPr>
        <p:txBody>
          <a:bodyPr wrap="none" lIns="0" tIns="0" rIns="0" bIns="0" rtlCol="0" anchor="t"/>
          <a:lstStyle/>
          <a:p>
            <a:pPr marL="0" indent="0">
              <a:lnSpc>
                <a:spcPts val="5200"/>
              </a:lnSpc>
              <a:buNone/>
            </a:pPr>
            <a:r>
              <a:rPr lang="en-US" sz="4150" b="1" kern="0" spc="-126" dirty="0">
                <a:solidFill>
                  <a:srgbClr val="FFFFFF"/>
                </a:solidFill>
                <a:latin typeface="Overpass" pitchFamily="34" charset="0"/>
                <a:ea typeface="Overpass" pitchFamily="34" charset="-122"/>
                <a:cs typeface="Overpass" pitchFamily="34" charset="-120"/>
              </a:rPr>
              <a:t>Tools for Static and Dynamic Analysis</a:t>
            </a:r>
            <a:endParaRPr lang="en-US" sz="4150" dirty="0"/>
          </a:p>
        </p:txBody>
      </p:sp>
      <p:sp>
        <p:nvSpPr>
          <p:cNvPr id="4" name="Text 1"/>
          <p:cNvSpPr/>
          <p:nvPr/>
        </p:nvSpPr>
        <p:spPr>
          <a:xfrm>
            <a:off x="792242" y="4638199"/>
            <a:ext cx="13045916" cy="362069"/>
          </a:xfrm>
          <a:prstGeom prst="rect">
            <a:avLst/>
          </a:prstGeom>
          <a:noFill/>
          <a:ln/>
        </p:spPr>
        <p:txBody>
          <a:bodyPr wrap="none" lIns="0" tIns="0" rIns="0" bIns="0" rtlCol="0" anchor="t"/>
          <a:lstStyle/>
          <a:p>
            <a:pPr marL="0" indent="0">
              <a:lnSpc>
                <a:spcPts val="2850"/>
              </a:lnSpc>
              <a:buNone/>
            </a:pPr>
            <a:r>
              <a:rPr lang="en-US" sz="1750" dirty="0">
                <a:solidFill>
                  <a:srgbClr val="E5E0DF"/>
                </a:solidFill>
                <a:latin typeface="Overpass" pitchFamily="34" charset="0"/>
                <a:ea typeface="Overpass" pitchFamily="34" charset="-122"/>
                <a:cs typeface="Overpass" pitchFamily="34" charset="-120"/>
              </a:rPr>
              <a:t>Several tools are available for static and dynamic analysis, offering a variety of features and capabilities to suit different needs.</a:t>
            </a:r>
            <a:endParaRPr lang="en-US" sz="1750" dirty="0"/>
          </a:p>
        </p:txBody>
      </p:sp>
      <p:sp>
        <p:nvSpPr>
          <p:cNvPr id="5" name="Shape 2"/>
          <p:cNvSpPr/>
          <p:nvPr/>
        </p:nvSpPr>
        <p:spPr>
          <a:xfrm>
            <a:off x="792242" y="5509617"/>
            <a:ext cx="509349" cy="509349"/>
          </a:xfrm>
          <a:prstGeom prst="roundRect">
            <a:avLst>
              <a:gd name="adj" fmla="val 18667"/>
            </a:avLst>
          </a:prstGeom>
          <a:solidFill>
            <a:srgbClr val="7E023C"/>
          </a:solidFill>
          <a:ln w="7620">
            <a:solidFill>
              <a:srgbClr val="971B55"/>
            </a:solidFill>
            <a:prstDash val="solid"/>
          </a:ln>
        </p:spPr>
      </p:sp>
      <p:sp>
        <p:nvSpPr>
          <p:cNvPr id="6" name="Text 3"/>
          <p:cNvSpPr/>
          <p:nvPr/>
        </p:nvSpPr>
        <p:spPr>
          <a:xfrm>
            <a:off x="987742" y="5604510"/>
            <a:ext cx="118348" cy="319564"/>
          </a:xfrm>
          <a:prstGeom prst="rect">
            <a:avLst/>
          </a:prstGeom>
          <a:noFill/>
          <a:ln/>
        </p:spPr>
        <p:txBody>
          <a:bodyPr wrap="none" lIns="0" tIns="0" rIns="0" bIns="0" rtlCol="0" anchor="t"/>
          <a:lstStyle/>
          <a:p>
            <a:pPr marL="0" indent="0" algn="ctr">
              <a:lnSpc>
                <a:spcPts val="2500"/>
              </a:lnSpc>
              <a:buNone/>
            </a:pPr>
            <a:r>
              <a:rPr lang="en-US" sz="2500" b="1" kern="0" spc="-75" dirty="0">
                <a:solidFill>
                  <a:srgbClr val="E5E0DF"/>
                </a:solidFill>
                <a:latin typeface="Overpass" pitchFamily="34" charset="0"/>
                <a:ea typeface="Overpass" pitchFamily="34" charset="-122"/>
                <a:cs typeface="Overpass" pitchFamily="34" charset="-120"/>
              </a:rPr>
              <a:t>1</a:t>
            </a:r>
            <a:endParaRPr lang="en-US" sz="2500" dirty="0"/>
          </a:p>
        </p:txBody>
      </p:sp>
      <p:sp>
        <p:nvSpPr>
          <p:cNvPr id="7" name="Text 4"/>
          <p:cNvSpPr/>
          <p:nvPr/>
        </p:nvSpPr>
        <p:spPr>
          <a:xfrm>
            <a:off x="1527929" y="5509617"/>
            <a:ext cx="2663309" cy="332899"/>
          </a:xfrm>
          <a:prstGeom prst="rect">
            <a:avLst/>
          </a:prstGeom>
          <a:noFill/>
          <a:ln/>
        </p:spPr>
        <p:txBody>
          <a:bodyPr wrap="none" lIns="0" tIns="0" rIns="0" bIns="0" rtlCol="0" anchor="t"/>
          <a:lstStyle/>
          <a:p>
            <a:pPr marL="0" indent="0">
              <a:lnSpc>
                <a:spcPts val="2600"/>
              </a:lnSpc>
              <a:buNone/>
            </a:pPr>
            <a:r>
              <a:rPr lang="en-US" sz="2050" b="1" kern="0" spc="-63" dirty="0">
                <a:solidFill>
                  <a:srgbClr val="E5E0DF"/>
                </a:solidFill>
                <a:latin typeface="Overpass" pitchFamily="34" charset="0"/>
                <a:ea typeface="Overpass" pitchFamily="34" charset="-122"/>
                <a:cs typeface="Overpass" pitchFamily="34" charset="-120"/>
              </a:rPr>
              <a:t>Static Analysis Tools</a:t>
            </a:r>
            <a:endParaRPr lang="en-US" sz="2050" dirty="0"/>
          </a:p>
        </p:txBody>
      </p:sp>
      <p:sp>
        <p:nvSpPr>
          <p:cNvPr id="8" name="Text 5"/>
          <p:cNvSpPr/>
          <p:nvPr/>
        </p:nvSpPr>
        <p:spPr>
          <a:xfrm>
            <a:off x="1527929" y="5978247"/>
            <a:ext cx="5674162" cy="1086207"/>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Overpass" pitchFamily="34" charset="0"/>
                <a:ea typeface="Overpass" pitchFamily="34" charset="-122"/>
                <a:cs typeface="Overpass" pitchFamily="34" charset="-120"/>
              </a:rPr>
              <a:t>Examples include SonarQube, Coverity, and FindBugs. These tools can analyze code for various issues, including bugs, vulnerabilities, and coding standards.</a:t>
            </a:r>
            <a:endParaRPr lang="en-US" sz="1750" dirty="0"/>
          </a:p>
        </p:txBody>
      </p:sp>
      <p:sp>
        <p:nvSpPr>
          <p:cNvPr id="9" name="Shape 6"/>
          <p:cNvSpPr/>
          <p:nvPr/>
        </p:nvSpPr>
        <p:spPr>
          <a:xfrm>
            <a:off x="7428428" y="5509617"/>
            <a:ext cx="509349" cy="509349"/>
          </a:xfrm>
          <a:prstGeom prst="roundRect">
            <a:avLst>
              <a:gd name="adj" fmla="val 18667"/>
            </a:avLst>
          </a:prstGeom>
          <a:solidFill>
            <a:srgbClr val="7E023C"/>
          </a:solidFill>
          <a:ln w="7620">
            <a:solidFill>
              <a:srgbClr val="971B55"/>
            </a:solidFill>
            <a:prstDash val="solid"/>
          </a:ln>
        </p:spPr>
      </p:sp>
      <p:sp>
        <p:nvSpPr>
          <p:cNvPr id="10" name="Text 7"/>
          <p:cNvSpPr/>
          <p:nvPr/>
        </p:nvSpPr>
        <p:spPr>
          <a:xfrm>
            <a:off x="7590115" y="5604510"/>
            <a:ext cx="185857" cy="319564"/>
          </a:xfrm>
          <a:prstGeom prst="rect">
            <a:avLst/>
          </a:prstGeom>
          <a:noFill/>
          <a:ln/>
        </p:spPr>
        <p:txBody>
          <a:bodyPr wrap="none" lIns="0" tIns="0" rIns="0" bIns="0" rtlCol="0" anchor="t"/>
          <a:lstStyle/>
          <a:p>
            <a:pPr marL="0" indent="0" algn="ctr">
              <a:lnSpc>
                <a:spcPts val="2500"/>
              </a:lnSpc>
              <a:buNone/>
            </a:pPr>
            <a:r>
              <a:rPr lang="en-US" sz="2500" b="1" kern="0" spc="-75" dirty="0">
                <a:solidFill>
                  <a:srgbClr val="E5E0DF"/>
                </a:solidFill>
                <a:latin typeface="Overpass" pitchFamily="34" charset="0"/>
                <a:ea typeface="Overpass" pitchFamily="34" charset="-122"/>
                <a:cs typeface="Overpass" pitchFamily="34" charset="-120"/>
              </a:rPr>
              <a:t>2</a:t>
            </a:r>
            <a:endParaRPr lang="en-US" sz="2500" dirty="0"/>
          </a:p>
        </p:txBody>
      </p:sp>
      <p:sp>
        <p:nvSpPr>
          <p:cNvPr id="11" name="Text 8"/>
          <p:cNvSpPr/>
          <p:nvPr/>
        </p:nvSpPr>
        <p:spPr>
          <a:xfrm>
            <a:off x="8164116" y="5509617"/>
            <a:ext cx="2750701" cy="332899"/>
          </a:xfrm>
          <a:prstGeom prst="rect">
            <a:avLst/>
          </a:prstGeom>
          <a:noFill/>
          <a:ln/>
        </p:spPr>
        <p:txBody>
          <a:bodyPr wrap="none" lIns="0" tIns="0" rIns="0" bIns="0" rtlCol="0" anchor="t"/>
          <a:lstStyle/>
          <a:p>
            <a:pPr marL="0" indent="0">
              <a:lnSpc>
                <a:spcPts val="2600"/>
              </a:lnSpc>
              <a:buNone/>
            </a:pPr>
            <a:r>
              <a:rPr lang="en-US" sz="2050" b="1" kern="0" spc="-63" dirty="0">
                <a:solidFill>
                  <a:srgbClr val="E5E0DF"/>
                </a:solidFill>
                <a:latin typeface="Overpass" pitchFamily="34" charset="0"/>
                <a:ea typeface="Overpass" pitchFamily="34" charset="-122"/>
                <a:cs typeface="Overpass" pitchFamily="34" charset="-120"/>
              </a:rPr>
              <a:t>Dynamic Analysis Tools</a:t>
            </a:r>
            <a:endParaRPr lang="en-US" sz="2050" dirty="0"/>
          </a:p>
        </p:txBody>
      </p:sp>
      <p:sp>
        <p:nvSpPr>
          <p:cNvPr id="12" name="Text 9"/>
          <p:cNvSpPr/>
          <p:nvPr/>
        </p:nvSpPr>
        <p:spPr>
          <a:xfrm>
            <a:off x="8164116" y="5978247"/>
            <a:ext cx="5674162" cy="1448276"/>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Overpass" pitchFamily="34" charset="0"/>
                <a:ea typeface="Overpass" pitchFamily="34" charset="-122"/>
                <a:cs typeface="Overpass" pitchFamily="34" charset="-120"/>
              </a:rPr>
              <a:t>Examples include AppDynamics, Dynatrace, and JMeter. These tools monitor the behavior of the program in real-time, providing insights into its performance and security.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1010</Words>
  <Application>Microsoft Office PowerPoint</Application>
  <PresentationFormat>Custom</PresentationFormat>
  <Paragraphs>93</Paragraphs>
  <Slides>10</Slides>
  <Notes>10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Overpass</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lubna aggarwal</cp:lastModifiedBy>
  <cp:revision>2</cp:revision>
  <dcterms:created xsi:type="dcterms:W3CDTF">2024-09-16T16:10:02Z</dcterms:created>
  <dcterms:modified xsi:type="dcterms:W3CDTF">2024-09-23T13:50:48Z</dcterms:modified>
</cp:coreProperties>
</file>